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60" r:id="rId4"/>
    <p:sldId id="261" r:id="rId5"/>
    <p:sldId id="274" r:id="rId6"/>
    <p:sldId id="272" r:id="rId7"/>
    <p:sldId id="273" r:id="rId8"/>
    <p:sldId id="268" r:id="rId9"/>
    <p:sldId id="258" r:id="rId10"/>
    <p:sldId id="262" r:id="rId11"/>
    <p:sldId id="263" r:id="rId12"/>
    <p:sldId id="266" r:id="rId13"/>
    <p:sldId id="276" r:id="rId14"/>
    <p:sldId id="264" r:id="rId15"/>
    <p:sldId id="275"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 Alejandro Herrera Romero" initials="JAHR" lastIdx="1" clrIdx="0">
    <p:extLst>
      <p:ext uri="{19B8F6BF-5375-455C-9EA6-DF929625EA0E}">
        <p15:presenceInfo xmlns:p15="http://schemas.microsoft.com/office/powerpoint/2012/main" userId="S::dkv252@ku.dk::a4ea7ef1-8297-42b7-a128-6499c1be115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85"/>
    <p:restoredTop sz="88435"/>
  </p:normalViewPr>
  <p:slideViewPr>
    <p:cSldViewPr snapToGrid="0" snapToObjects="1">
      <p:cViewPr varScale="1">
        <p:scale>
          <a:sx n="112" d="100"/>
          <a:sy n="112" d="100"/>
        </p:scale>
        <p:origin x="52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8-10T11:47:26.461" idx="1">
    <p:pos x="5292" y="2642"/>
    <p:text>Add HeaDs logo</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62253-DFCA-F44C-94EB-1CF93A88BD68}" type="datetimeFigureOut">
              <a:rPr lang="en-GB" smtClean="0"/>
              <a:t>10/08/2021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18095-4327-E84E-91BA-C207FF796C00}" type="slidenum">
              <a:rPr lang="en-GB" smtClean="0"/>
              <a:t>‹#›</a:t>
            </a:fld>
            <a:endParaRPr lang="en-GB"/>
          </a:p>
        </p:txBody>
      </p:sp>
    </p:spTree>
    <p:extLst>
      <p:ext uri="{BB962C8B-B14F-4D97-AF65-F5344CB8AC3E}">
        <p14:creationId xmlns:p14="http://schemas.microsoft.com/office/powerpoint/2010/main" val="927480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edtools.readthedocs.io/en/latest/"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hbctraining.github.io/Intro-to-rnaseq-hpc-O2/lessons/03_alignment.htm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ultiqc.info/"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hbctraining.github.io/Intro-to-rnaseq-hpc-O2/lessons/03_alignment.html"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bio-bwa.sourceforge.net/" TargetMode="External"/><Relationship Id="rId4" Type="http://schemas.openxmlformats.org/officeDocument/2006/relationships/hyperlink" Target="http://bowtie-bio.sourceforge.net/index.shtml"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mtools.sourceforge.net/"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samtools.github.io/hts-specs/SAMv1.pdf"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htslib.org/doc/samtools-flagstat.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UCSC: </a:t>
            </a:r>
            <a:r>
              <a:rPr lang="en-US" u="none" dirty="0">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dirty="0"/>
          </a:p>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3</a:t>
            </a:fld>
            <a:endParaRPr lang="en-GB"/>
          </a:p>
        </p:txBody>
      </p:sp>
    </p:spTree>
    <p:extLst>
      <p:ext uri="{BB962C8B-B14F-4D97-AF65-F5344CB8AC3E}">
        <p14:creationId xmlns:p14="http://schemas.microsoft.com/office/powerpoint/2010/main" val="585412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Bedtools</a:t>
            </a:r>
            <a:r>
              <a:rPr lang="en-GB" dirty="0"/>
              <a:t>: </a:t>
            </a:r>
            <a:r>
              <a:rPr lang="en-US" dirty="0">
                <a:hlinkClick r:id="rId3"/>
              </a:rPr>
              <a:t>https://bedtools.readthedocs.io/en/latest/</a:t>
            </a:r>
            <a:endParaRPr lang="en-GB" dirty="0"/>
          </a:p>
          <a:p>
            <a:endParaRPr lang="en-GB" dirty="0"/>
          </a:p>
          <a:p>
            <a:r>
              <a:rPr lang="en-GB" dirty="0"/>
              <a:t>STAR aligner: </a:t>
            </a:r>
            <a:r>
              <a:rPr lang="en-US" dirty="0">
                <a:hlinkClick r:id="rId4"/>
              </a:rPr>
              <a:t>https://hbctraining.github.io/Intro-to-rnaseq-hpc-O2/lessons/03_alignment.html</a:t>
            </a:r>
            <a:endParaRPr lang="en-US" dirty="0"/>
          </a:p>
          <a:p>
            <a:r>
              <a:rPr lang="en-US" dirty="0"/>
              <a:t>Star aligner can do read count tables with the “--</a:t>
            </a:r>
            <a:r>
              <a:rPr lang="en-US" dirty="0" err="1"/>
              <a:t>quantMode</a:t>
            </a:r>
            <a:r>
              <a:rPr lang="en-US" dirty="0"/>
              <a:t> </a:t>
            </a:r>
            <a:r>
              <a:rPr lang="en-US" dirty="0" err="1"/>
              <a:t>GeneCounts</a:t>
            </a:r>
            <a:r>
              <a:rPr lang="en-US" dirty="0"/>
              <a:t>” option</a:t>
            </a:r>
          </a:p>
          <a:p>
            <a:r>
              <a:rPr lang="en-US" dirty="0" err="1"/>
              <a:t>Rsubread</a:t>
            </a:r>
            <a:r>
              <a:rPr lang="en-US" dirty="0"/>
              <a:t>: https://</a:t>
            </a:r>
            <a:r>
              <a:rPr lang="en-US" dirty="0" err="1"/>
              <a:t>bioconductor.org</a:t>
            </a:r>
            <a:r>
              <a:rPr lang="en-US" dirty="0"/>
              <a:t>/packages/release/</a:t>
            </a:r>
            <a:r>
              <a:rPr lang="en-US" dirty="0" err="1"/>
              <a:t>bioc</a:t>
            </a:r>
            <a:r>
              <a:rPr lang="en-US" dirty="0"/>
              <a:t>/html/</a:t>
            </a:r>
            <a:r>
              <a:rPr lang="en-US" dirty="0" err="1"/>
              <a:t>Rsubread.html</a:t>
            </a:r>
            <a:endParaRPr lang="en-US" dirty="0"/>
          </a:p>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12</a:t>
            </a:fld>
            <a:endParaRPr lang="en-GB"/>
          </a:p>
        </p:txBody>
      </p:sp>
    </p:spTree>
    <p:extLst>
      <p:ext uri="{BB962C8B-B14F-4D97-AF65-F5344CB8AC3E}">
        <p14:creationId xmlns:p14="http://schemas.microsoft.com/office/powerpoint/2010/main" val="3416467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input consists of a reference transcriptome and reads from an RNA-seq experiment. </a:t>
            </a:r>
          </a:p>
          <a:p>
            <a:pPr marL="228600" indent="-228600">
              <a:buAutoNum type="alphaLcParenBoth"/>
            </a:pPr>
            <a:r>
              <a:rPr lang="en-US" sz="1200" b="0" i="0" kern="1200" dirty="0">
                <a:solidFill>
                  <a:schemeClr val="tx1"/>
                </a:solidFill>
                <a:effectLst/>
                <a:latin typeface="+mn-lt"/>
                <a:ea typeface="+mn-ea"/>
                <a:cs typeface="+mn-cs"/>
              </a:rPr>
              <a:t>An example of a read (in black) and three overlapping transcripts with </a:t>
            </a:r>
            <a:r>
              <a:rPr lang="en-US" sz="1200" b="0" i="0" kern="1200" dirty="0" err="1">
                <a:solidFill>
                  <a:schemeClr val="tx1"/>
                </a:solidFill>
                <a:effectLst/>
                <a:latin typeface="+mn-lt"/>
                <a:ea typeface="+mn-ea"/>
                <a:cs typeface="+mn-cs"/>
              </a:rPr>
              <a:t>exonic</a:t>
            </a:r>
            <a:r>
              <a:rPr lang="en-US" sz="1200" b="0" i="0" kern="1200" dirty="0">
                <a:solidFill>
                  <a:schemeClr val="tx1"/>
                </a:solidFill>
                <a:effectLst/>
                <a:latin typeface="+mn-lt"/>
                <a:ea typeface="+mn-ea"/>
                <a:cs typeface="+mn-cs"/>
              </a:rPr>
              <a:t> regions as shown. </a:t>
            </a:r>
          </a:p>
          <a:p>
            <a:pPr marL="228600" indent="-228600">
              <a:buAutoNum type="alphaLcParenBoth"/>
            </a:pPr>
            <a:r>
              <a:rPr lang="en-US" sz="1200" b="0" i="0" kern="1200" dirty="0">
                <a:solidFill>
                  <a:schemeClr val="tx1"/>
                </a:solidFill>
                <a:effectLst/>
                <a:latin typeface="+mn-lt"/>
                <a:ea typeface="+mn-ea"/>
                <a:cs typeface="+mn-cs"/>
              </a:rPr>
              <a:t>An index is constructed by creating the transcriptome de </a:t>
            </a:r>
            <a:r>
              <a:rPr lang="en-US" sz="1200" b="0" i="0" kern="1200" dirty="0" err="1">
                <a:solidFill>
                  <a:schemeClr val="tx1"/>
                </a:solidFill>
                <a:effectLst/>
                <a:latin typeface="+mn-lt"/>
                <a:ea typeface="+mn-ea"/>
                <a:cs typeface="+mn-cs"/>
              </a:rPr>
              <a:t>Bruijn</a:t>
            </a:r>
            <a:r>
              <a:rPr lang="en-US" sz="1200" b="0" i="0" kern="1200" dirty="0">
                <a:solidFill>
                  <a:schemeClr val="tx1"/>
                </a:solidFill>
                <a:effectLst/>
                <a:latin typeface="+mn-lt"/>
                <a:ea typeface="+mn-ea"/>
                <a:cs typeface="+mn-cs"/>
              </a:rPr>
              <a:t> Graph (T-DBG) where nodes (</a:t>
            </a:r>
            <a:r>
              <a:rPr lang="en-US" sz="1200" b="0" i="1" kern="1200" dirty="0">
                <a:solidFill>
                  <a:schemeClr val="tx1"/>
                </a:solidFill>
                <a:effectLst/>
                <a:latin typeface="+mn-lt"/>
                <a:ea typeface="+mn-ea"/>
                <a:cs typeface="+mn-cs"/>
              </a:rPr>
              <a:t>v</a:t>
            </a:r>
            <a:r>
              <a:rPr lang="en-US" sz="1200" b="0" i="0" kern="1200" baseline="-25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v</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v</a:t>
            </a:r>
            <a:r>
              <a:rPr lang="en-US" sz="1200" b="0" i="0" kern="1200" baseline="-250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 ) are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 each transcript corresponds to a colored path as shown and the path cover of the transcriptome induces a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for each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-mer. </a:t>
            </a:r>
          </a:p>
          <a:p>
            <a:pPr marL="228600" indent="-228600">
              <a:buAutoNum type="alphaLcParenBoth"/>
            </a:pPr>
            <a:r>
              <a:rPr lang="en-US" sz="1200" b="0" i="0" kern="1200" dirty="0">
                <a:solidFill>
                  <a:schemeClr val="tx1"/>
                </a:solidFill>
                <a:effectLst/>
                <a:latin typeface="+mn-lt"/>
                <a:ea typeface="+mn-ea"/>
                <a:cs typeface="+mn-cs"/>
              </a:rPr>
              <a:t>Conceptually, 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 of a read are hashed (black nodes) to find 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of a read.</a:t>
            </a:r>
          </a:p>
          <a:p>
            <a:pPr marL="228600" indent="-228600">
              <a:buAutoNum type="alphaLcParenBoth"/>
            </a:pPr>
            <a:r>
              <a:rPr lang="en-US" sz="1200" b="0" i="0" kern="1200" dirty="0">
                <a:solidFill>
                  <a:schemeClr val="tx1"/>
                </a:solidFill>
                <a:effectLst/>
                <a:latin typeface="+mn-lt"/>
                <a:ea typeface="+mn-ea"/>
                <a:cs typeface="+mn-cs"/>
              </a:rPr>
              <a:t>Skipping (black dashed lines) uses the information stored in the T-DBG to skip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 that are redundant because they have the same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a:t>
            </a:r>
            <a:r>
              <a:rPr lang="en-US" sz="1200" b="1" i="0" kern="1200" dirty="0">
                <a:solidFill>
                  <a:schemeClr val="tx1"/>
                </a:solidFill>
                <a:effectLst/>
                <a:latin typeface="+mn-lt"/>
                <a:ea typeface="+mn-ea"/>
                <a:cs typeface="+mn-cs"/>
              </a:rPr>
              <a:t>e</a:t>
            </a:r>
            <a:r>
              <a:rPr lang="en-US" sz="1200" b="0" i="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of the read is determined by taking the intersection of 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classes of its constituent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13</a:t>
            </a:fld>
            <a:endParaRPr lang="en-GB"/>
          </a:p>
        </p:txBody>
      </p:sp>
    </p:spTree>
    <p:extLst>
      <p:ext uri="{BB962C8B-B14F-4D97-AF65-F5344CB8AC3E}">
        <p14:creationId xmlns:p14="http://schemas.microsoft.com/office/powerpoint/2010/main" val="761661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MultiQC</a:t>
            </a:r>
            <a:r>
              <a:rPr lang="en-GB" dirty="0"/>
              <a:t>: </a:t>
            </a:r>
            <a:r>
              <a:rPr lang="en-US" dirty="0">
                <a:hlinkClick r:id="rId3"/>
              </a:rPr>
              <a:t>https://multiqc.info/</a:t>
            </a:r>
            <a:endParaRPr lang="en-US" dirty="0"/>
          </a:p>
          <a:p>
            <a:r>
              <a:rPr lang="en-US" dirty="0" err="1"/>
              <a:t>fastQC</a:t>
            </a:r>
            <a:r>
              <a:rPr lang="en-US" dirty="0"/>
              <a:t>: https://</a:t>
            </a:r>
            <a:r>
              <a:rPr lang="en-US" dirty="0" err="1"/>
              <a:t>www.bioinformatics.babraham.ac.uk</a:t>
            </a:r>
            <a:r>
              <a:rPr lang="en-US" dirty="0"/>
              <a:t>/projects/</a:t>
            </a:r>
            <a:r>
              <a:rPr lang="en-US" dirty="0" err="1"/>
              <a:t>fastqc</a:t>
            </a:r>
            <a:r>
              <a:rPr lang="en-US"/>
              <a:t>/</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14</a:t>
            </a:fld>
            <a:endParaRPr lang="en-GB"/>
          </a:p>
        </p:txBody>
      </p:sp>
    </p:spTree>
    <p:extLst>
      <p:ext uri="{BB962C8B-B14F-4D97-AF65-F5344CB8AC3E}">
        <p14:creationId xmlns:p14="http://schemas.microsoft.com/office/powerpoint/2010/main" val="1822368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15</a:t>
            </a:fld>
            <a:endParaRPr lang="en-GB"/>
          </a:p>
        </p:txBody>
      </p:sp>
    </p:spTree>
    <p:extLst>
      <p:ext uri="{BB962C8B-B14F-4D97-AF65-F5344CB8AC3E}">
        <p14:creationId xmlns:p14="http://schemas.microsoft.com/office/powerpoint/2010/main" val="3303638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nf-co.re</a:t>
            </a:r>
            <a:r>
              <a:rPr lang="en-GB" dirty="0"/>
              <a:t>/pipelines</a:t>
            </a:r>
          </a:p>
        </p:txBody>
      </p:sp>
      <p:sp>
        <p:nvSpPr>
          <p:cNvPr id="4" name="Slide Number Placeholder 3"/>
          <p:cNvSpPr>
            <a:spLocks noGrp="1"/>
          </p:cNvSpPr>
          <p:nvPr>
            <p:ph type="sldNum" sz="quarter" idx="5"/>
          </p:nvPr>
        </p:nvSpPr>
        <p:spPr/>
        <p:txBody>
          <a:bodyPr/>
          <a:lstStyle/>
          <a:p>
            <a:fld id="{3FE18095-4327-E84E-91BA-C207FF796C00}" type="slidenum">
              <a:rPr lang="en-GB" smtClean="0"/>
              <a:t>16</a:t>
            </a:fld>
            <a:endParaRPr lang="en-GB"/>
          </a:p>
        </p:txBody>
      </p:sp>
    </p:spTree>
    <p:extLst>
      <p:ext uri="{BB962C8B-B14F-4D97-AF65-F5344CB8AC3E}">
        <p14:creationId xmlns:p14="http://schemas.microsoft.com/office/powerpoint/2010/main" val="710792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UCSC: </a:t>
            </a:r>
            <a:r>
              <a:rPr lang="en-US" u="none" dirty="0">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dirty="0"/>
          </a:p>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4</a:t>
            </a:fld>
            <a:endParaRPr lang="en-GB"/>
          </a:p>
        </p:txBody>
      </p:sp>
    </p:spTree>
    <p:extLst>
      <p:ext uri="{BB962C8B-B14F-4D97-AF65-F5344CB8AC3E}">
        <p14:creationId xmlns:p14="http://schemas.microsoft.com/office/powerpoint/2010/main" val="3213752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5</a:t>
            </a:fld>
            <a:endParaRPr lang="en-GB"/>
          </a:p>
        </p:txBody>
      </p:sp>
    </p:spTree>
    <p:extLst>
      <p:ext uri="{BB962C8B-B14F-4D97-AF65-F5344CB8AC3E}">
        <p14:creationId xmlns:p14="http://schemas.microsoft.com/office/powerpoint/2010/main" val="3168718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6</a:t>
            </a:fld>
            <a:endParaRPr lang="en-GB"/>
          </a:p>
        </p:txBody>
      </p:sp>
    </p:spTree>
    <p:extLst>
      <p:ext uri="{BB962C8B-B14F-4D97-AF65-F5344CB8AC3E}">
        <p14:creationId xmlns:p14="http://schemas.microsoft.com/office/powerpoint/2010/main" val="1017349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Phred</a:t>
            </a:r>
            <a:r>
              <a:rPr lang="en-GB" dirty="0"/>
              <a:t> Score: http://</a:t>
            </a:r>
            <a:r>
              <a:rPr lang="en-GB" dirty="0" err="1"/>
              <a:t>maq.sourceforge.net</a:t>
            </a:r>
            <a:r>
              <a:rPr lang="en-GB" dirty="0"/>
              <a:t>/</a:t>
            </a:r>
            <a:r>
              <a:rPr lang="en-GB" dirty="0" err="1"/>
              <a:t>qual.shtml</a:t>
            </a:r>
            <a:endParaRPr lang="en-GB" dirty="0"/>
          </a:p>
          <a:p>
            <a:r>
              <a:rPr lang="en-GB" dirty="0" err="1"/>
              <a:t>TrimGalore</a:t>
            </a:r>
            <a:r>
              <a:rPr lang="en-GB" dirty="0"/>
              <a:t>: https://</a:t>
            </a:r>
            <a:r>
              <a:rPr lang="en-GB" dirty="0" err="1"/>
              <a:t>www.bioinformatics.babraham.ac.uk</a:t>
            </a:r>
            <a:r>
              <a:rPr lang="en-GB" dirty="0"/>
              <a:t>/projects/</a:t>
            </a:r>
            <a:r>
              <a:rPr lang="en-GB" dirty="0" err="1"/>
              <a:t>trim_galore</a:t>
            </a:r>
            <a:r>
              <a:rPr lang="en-GB" dirty="0"/>
              <a:t>/</a:t>
            </a:r>
          </a:p>
        </p:txBody>
      </p:sp>
      <p:sp>
        <p:nvSpPr>
          <p:cNvPr id="4" name="Slide Number Placeholder 3"/>
          <p:cNvSpPr>
            <a:spLocks noGrp="1"/>
          </p:cNvSpPr>
          <p:nvPr>
            <p:ph type="sldNum" sz="quarter" idx="5"/>
          </p:nvPr>
        </p:nvSpPr>
        <p:spPr/>
        <p:txBody>
          <a:bodyPr/>
          <a:lstStyle/>
          <a:p>
            <a:fld id="{3FE18095-4327-E84E-91BA-C207FF796C00}" type="slidenum">
              <a:rPr lang="en-GB" smtClean="0"/>
              <a:t>7</a:t>
            </a:fld>
            <a:endParaRPr lang="en-GB"/>
          </a:p>
        </p:txBody>
      </p:sp>
    </p:spTree>
    <p:extLst>
      <p:ext uri="{BB962C8B-B14F-4D97-AF65-F5344CB8AC3E}">
        <p14:creationId xmlns:p14="http://schemas.microsoft.com/office/powerpoint/2010/main" val="2236124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STAR: </a:t>
            </a:r>
            <a:r>
              <a:rPr lang="en-US" dirty="0">
                <a:hlinkClick r:id="rId3"/>
              </a:rPr>
              <a:t>https://hbctraining.github.io/Intro-to-rnaseq-hpc-O2/lessons/03_alignment.html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Bowtie: </a:t>
            </a:r>
            <a:r>
              <a:rPr lang="en-US" dirty="0">
                <a:hlinkClick r:id="rId4"/>
              </a:rPr>
              <a:t>http://bowtie-bio.sourceforge.net/index.shtml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BWA: </a:t>
            </a:r>
            <a:r>
              <a:rPr lang="en-US" dirty="0">
                <a:hlinkClick r:id="rId5"/>
              </a:rPr>
              <a:t>http://bio-bwa.sourceforge.net/</a:t>
            </a:r>
            <a:endParaRPr lang="en-GB" dirty="0"/>
          </a:p>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8</a:t>
            </a:fld>
            <a:endParaRPr lang="en-GB"/>
          </a:p>
        </p:txBody>
      </p:sp>
    </p:spTree>
    <p:extLst>
      <p:ext uri="{BB962C8B-B14F-4D97-AF65-F5344CB8AC3E}">
        <p14:creationId xmlns:p14="http://schemas.microsoft.com/office/powerpoint/2010/main" val="2110011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 file descriptions: </a:t>
            </a:r>
          </a:p>
          <a:p>
            <a:r>
              <a:rPr lang="en-US" dirty="0">
                <a:hlinkClick r:id="rId3"/>
              </a:rPr>
              <a:t>http://samtools.sourceforge.net/</a:t>
            </a:r>
            <a:endParaRPr lang="en-US" dirty="0"/>
          </a:p>
          <a:p>
            <a:r>
              <a:rPr lang="en-US" dirty="0">
                <a:hlinkClick r:id="rId4"/>
              </a:rPr>
              <a:t>https://samtools.github.io/hts-specs/SAMv1.pdf</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9</a:t>
            </a:fld>
            <a:endParaRPr lang="en-GB"/>
          </a:p>
        </p:txBody>
      </p:sp>
    </p:spTree>
    <p:extLst>
      <p:ext uri="{BB962C8B-B14F-4D97-AF65-F5344CB8AC3E}">
        <p14:creationId xmlns:p14="http://schemas.microsoft.com/office/powerpoint/2010/main" val="1957218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QNAME: Query template NAME. Reads/segments having identical QNAME are regarded to come from the same template. A QNAME ‘*’ indicates the information is unavailable. In a SAM file, a read may occupy multiple alignment lines, when its alignment is chimeric or when multiple mappings are given. </a:t>
            </a:r>
          </a:p>
          <a:p>
            <a:r>
              <a:rPr lang="en-US" dirty="0"/>
              <a:t>2. FLAG: Combination of bitwise FLAGs.</a:t>
            </a:r>
          </a:p>
          <a:p>
            <a:r>
              <a:rPr lang="en-US" dirty="0"/>
              <a:t>3. RNAME: Reference sequence NAME of the alignment. If @SQ header lines are present, RNAME (if not ‘*’) must be present in one of the SQ-SN tag. An unmapped segment without coordinate has a ‘*’ at this field. However, an unmapped segment may also have an ordinary coordinate such that it can be placed at a desired position after sorting. If RNAME is ‘*’, no assumptions can be made about POS and CIGAR. </a:t>
            </a:r>
          </a:p>
          <a:p>
            <a:r>
              <a:rPr lang="en-US" dirty="0"/>
              <a:t>4. POS: 1-based leftmost mapping </a:t>
            </a:r>
            <a:r>
              <a:rPr lang="en-US" dirty="0" err="1"/>
              <a:t>POSition</a:t>
            </a:r>
            <a:r>
              <a:rPr lang="en-US" dirty="0"/>
              <a:t> of the first CIGAR operation that “consumes” a reference base (see table below). The first base in a reference sequence has coordinate 1. POS is set as 0 for an unmapped read without coordinate. If POS is 0, no assumptions can be made about RNAME and CIGAR. </a:t>
            </a:r>
          </a:p>
          <a:p>
            <a:r>
              <a:rPr lang="en-US" dirty="0"/>
              <a:t>5. MAPQ: </a:t>
            </a:r>
            <a:r>
              <a:rPr lang="en-US" dirty="0" err="1"/>
              <a:t>MAPping</a:t>
            </a:r>
            <a:r>
              <a:rPr lang="en-US" dirty="0"/>
              <a:t> Quality. It equals −10 log10 </a:t>
            </a:r>
            <a:r>
              <a:rPr lang="en-US" dirty="0" err="1"/>
              <a:t>Pr</a:t>
            </a:r>
            <a:r>
              <a:rPr lang="en-US" dirty="0"/>
              <a:t>{mapping position is wrong}, rounded to the nearest integer. A value 255 indicates that the mapping quality is not available. </a:t>
            </a:r>
          </a:p>
          <a:p>
            <a:r>
              <a:rPr lang="en-US" dirty="0"/>
              <a:t>6. CIGAR: CIGAR string. The CIGAR operations are given in the following table (set ‘*’ if unavailable)</a:t>
            </a:r>
          </a:p>
          <a:p>
            <a:r>
              <a:rPr lang="en-US" dirty="0"/>
              <a:t>7. RNEXT: Reference sequence name of the primary alignment of the NEXT read in the template. For the last read, the next read is the first read in the template. If @SQ header lines are present, RNEXT (if not ‘*’ or ‘=’) must be present in one of the SQ-SN tag. This field is set as ‘*’ when the information is unavailable, and set as ‘=’ if RNEXT is identical RNAME. If not ‘=’ and the next read in the template has one primary mapping (see also bit 0x100 in FLAG), this field is identical to RNAME at the primary line of the next read. If RNEXT is ‘*’, no assumptions can be made on PNEXT and bit 0x20. </a:t>
            </a:r>
          </a:p>
          <a:p>
            <a:r>
              <a:rPr lang="en-US" dirty="0"/>
              <a:t>8. PNEXT: 1-based Position of the primary alignment of the NEXT read in the template. Set as 0 when the information is unavailable. This field equals POS at the primary line of the next read. If PNEXT is 0, no assumptions can be made on RNEXT and bit 0x20. </a:t>
            </a:r>
          </a:p>
          <a:p>
            <a:r>
              <a:rPr lang="en-US" dirty="0"/>
              <a:t>9. TLEN: signed observed Template </a:t>
            </a:r>
            <a:r>
              <a:rPr lang="en-US" dirty="0" err="1"/>
              <a:t>LENgth</a:t>
            </a:r>
            <a:r>
              <a:rPr lang="en-US" dirty="0"/>
              <a:t>. If all segments are mapped to the same reference sequence, the absolute value of TLEN equals the distance between the mapped end of the template and the mapped start of the template, inclusively (i.e., end − start + 1). Note that mapped base is defined to be one that aligns to the reference as described by CIGAR, hence excludes soft-clipped bases. The TLEN field is positive for the leftmost segment of the template, negative for the rightmost, and the sign for any middle segment is undefined. If segments cover the same coordinates then the choice of which is leftmost and rightmost is arbitrary, but the two ends must still have differing signs. It is set as 0 for a single-segment template or when the information is unavailable (e.g., when the first or last segment of a multi-segment template is unmapped or when the two are mapped to different reference sequences). The intention of this field is to indicate where the other end of the template has been aligned without needing to read the remainder of the SAM file. Unfortunately there has been no clear consensus on the definitions of the template mapped start and end. Thus the exact definitions are implementation defined.</a:t>
            </a:r>
          </a:p>
          <a:p>
            <a:endParaRPr lang="en-US" dirty="0"/>
          </a:p>
          <a:p>
            <a:r>
              <a:rPr lang="en-US" dirty="0"/>
              <a:t>10. SEQ: segment </a:t>
            </a:r>
            <a:r>
              <a:rPr lang="en-US" dirty="0" err="1"/>
              <a:t>SEQuence</a:t>
            </a:r>
            <a:r>
              <a:rPr lang="en-US" dirty="0"/>
              <a:t>. This field can be a ‘*’ when the sequence is not stored. If not a ‘*’, the length of the sequence must equal the sum of lengths of M/I/S/=/X operations in CIGAR. An ‘=’ denotes the base is identical to the reference base. No assumptions can be made on the letter cases. </a:t>
            </a:r>
          </a:p>
          <a:p>
            <a:endParaRPr lang="en-US" dirty="0"/>
          </a:p>
          <a:p>
            <a:r>
              <a:rPr lang="en-US" dirty="0"/>
              <a:t>11. QUAL: ASCII of base </a:t>
            </a:r>
            <a:r>
              <a:rPr lang="en-US" dirty="0" err="1"/>
              <a:t>QUALity</a:t>
            </a:r>
            <a:r>
              <a:rPr lang="en-US" dirty="0"/>
              <a:t> plus 33 (same as the quality string in the Sanger FASTQ format). A base quality is the </a:t>
            </a:r>
            <a:r>
              <a:rPr lang="en-US" dirty="0" err="1"/>
              <a:t>phred</a:t>
            </a:r>
            <a:r>
              <a:rPr lang="en-US" dirty="0"/>
              <a:t>-scaled base error probability which equals −10 log10 </a:t>
            </a:r>
            <a:r>
              <a:rPr lang="en-US" dirty="0" err="1"/>
              <a:t>Pr</a:t>
            </a:r>
            <a:r>
              <a:rPr lang="en-US" dirty="0"/>
              <a:t>{base is wrong}. This field can be a ‘*’ when quality is not stored. If not a ‘*’, SEQ must not be a ‘*’ and the length of the quality string ought to equal the length of SEQ.</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10</a:t>
            </a:fld>
            <a:endParaRPr lang="en-GB"/>
          </a:p>
        </p:txBody>
      </p:sp>
    </p:spTree>
    <p:extLst>
      <p:ext uri="{BB962C8B-B14F-4D97-AF65-F5344CB8AC3E}">
        <p14:creationId xmlns:p14="http://schemas.microsoft.com/office/powerpoint/2010/main" val="767221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Samtools</a:t>
            </a:r>
            <a:r>
              <a:rPr lang="en-GB" dirty="0"/>
              <a:t> </a:t>
            </a:r>
            <a:r>
              <a:rPr lang="en-GB" dirty="0" err="1"/>
              <a:t>flagstat</a:t>
            </a:r>
            <a:r>
              <a:rPr lang="en-GB" dirty="0"/>
              <a:t>: </a:t>
            </a:r>
            <a:r>
              <a:rPr lang="en-US" dirty="0">
                <a:hlinkClick r:id="rId3"/>
              </a:rPr>
              <a:t>http://www.htslib.org/doc/samtools-flagstat.html</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11</a:t>
            </a:fld>
            <a:endParaRPr lang="en-GB"/>
          </a:p>
        </p:txBody>
      </p:sp>
    </p:spTree>
    <p:extLst>
      <p:ext uri="{BB962C8B-B14F-4D97-AF65-F5344CB8AC3E}">
        <p14:creationId xmlns:p14="http://schemas.microsoft.com/office/powerpoint/2010/main" val="650517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2339C-0C16-384F-9B07-1106BC0FCC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B56D7F4-96C5-1D4F-9185-B7B940BCFA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F4B3F10-A708-864E-89CD-0D16AA0DB8DB}"/>
              </a:ext>
            </a:extLst>
          </p:cNvPr>
          <p:cNvSpPr>
            <a:spLocks noGrp="1"/>
          </p:cNvSpPr>
          <p:nvPr>
            <p:ph type="dt" sz="half" idx="10"/>
          </p:nvPr>
        </p:nvSpPr>
        <p:spPr/>
        <p:txBody>
          <a:bodyPr/>
          <a:lstStyle/>
          <a:p>
            <a:fld id="{1F39B54D-A048-0B44-91D4-30E74A35D35B}" type="datetime1">
              <a:rPr lang="en-US" smtClean="0"/>
              <a:t>8/10/21</a:t>
            </a:fld>
            <a:endParaRPr lang="en-GB"/>
          </a:p>
        </p:txBody>
      </p:sp>
      <p:sp>
        <p:nvSpPr>
          <p:cNvPr id="5" name="Footer Placeholder 4">
            <a:extLst>
              <a:ext uri="{FF2B5EF4-FFF2-40B4-BE49-F238E27FC236}">
                <a16:creationId xmlns:a16="http://schemas.microsoft.com/office/drawing/2014/main" id="{D7F30BE2-AABC-4044-9299-794CCFCE84B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655000-7F2A-214B-802D-253EDBD36E22}"/>
              </a:ext>
            </a:extLst>
          </p:cNvPr>
          <p:cNvSpPr>
            <a:spLocks noGrp="1"/>
          </p:cNvSpPr>
          <p:nvPr>
            <p:ph type="sldNum" sz="quarter" idx="12"/>
          </p:nvPr>
        </p:nvSpPr>
        <p:spPr/>
        <p:txBody>
          <a:bodyPr/>
          <a:lstStyle/>
          <a:p>
            <a:fld id="{FE1C72F9-1132-3C4A-93C5-CF217ED18781}" type="slidenum">
              <a:rPr lang="en-GB" smtClean="0"/>
              <a:t>‹#›</a:t>
            </a:fld>
            <a:endParaRPr lang="en-GB"/>
          </a:p>
        </p:txBody>
      </p:sp>
    </p:spTree>
    <p:extLst>
      <p:ext uri="{BB962C8B-B14F-4D97-AF65-F5344CB8AC3E}">
        <p14:creationId xmlns:p14="http://schemas.microsoft.com/office/powerpoint/2010/main" val="3642869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6B805-D9B9-EF42-9FD7-40886BCE424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4A88873-D800-B349-8AAD-6F4DD7B0E62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232FC5F-CCF6-5546-81ED-6A6F6F6A23A1}"/>
              </a:ext>
            </a:extLst>
          </p:cNvPr>
          <p:cNvSpPr>
            <a:spLocks noGrp="1"/>
          </p:cNvSpPr>
          <p:nvPr>
            <p:ph type="dt" sz="half" idx="10"/>
          </p:nvPr>
        </p:nvSpPr>
        <p:spPr/>
        <p:txBody>
          <a:bodyPr/>
          <a:lstStyle/>
          <a:p>
            <a:fld id="{4185B089-EFBC-9347-852E-E29A25A55CD6}" type="datetime1">
              <a:rPr lang="en-US" smtClean="0"/>
              <a:t>8/10/21</a:t>
            </a:fld>
            <a:endParaRPr lang="en-GB"/>
          </a:p>
        </p:txBody>
      </p:sp>
      <p:sp>
        <p:nvSpPr>
          <p:cNvPr id="5" name="Footer Placeholder 4">
            <a:extLst>
              <a:ext uri="{FF2B5EF4-FFF2-40B4-BE49-F238E27FC236}">
                <a16:creationId xmlns:a16="http://schemas.microsoft.com/office/drawing/2014/main" id="{DAD68096-EF03-9142-879F-E82C2E3EF9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77C6B2-1006-5E46-BA85-77BBFFC06FE0}"/>
              </a:ext>
            </a:extLst>
          </p:cNvPr>
          <p:cNvSpPr>
            <a:spLocks noGrp="1"/>
          </p:cNvSpPr>
          <p:nvPr>
            <p:ph type="sldNum" sz="quarter" idx="12"/>
          </p:nvPr>
        </p:nvSpPr>
        <p:spPr/>
        <p:txBody>
          <a:bodyPr/>
          <a:lstStyle/>
          <a:p>
            <a:fld id="{FE1C72F9-1132-3C4A-93C5-CF217ED18781}" type="slidenum">
              <a:rPr lang="en-GB" smtClean="0"/>
              <a:t>‹#›</a:t>
            </a:fld>
            <a:endParaRPr lang="en-GB"/>
          </a:p>
        </p:txBody>
      </p:sp>
    </p:spTree>
    <p:extLst>
      <p:ext uri="{BB962C8B-B14F-4D97-AF65-F5344CB8AC3E}">
        <p14:creationId xmlns:p14="http://schemas.microsoft.com/office/powerpoint/2010/main" val="974244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01E42C-08E0-F344-AE2C-183A18B7918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D68D32D-B309-B641-A5F5-E227DD69950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B0C373-5718-104D-8AE7-D9A4C21CD7F1}"/>
              </a:ext>
            </a:extLst>
          </p:cNvPr>
          <p:cNvSpPr>
            <a:spLocks noGrp="1"/>
          </p:cNvSpPr>
          <p:nvPr>
            <p:ph type="dt" sz="half" idx="10"/>
          </p:nvPr>
        </p:nvSpPr>
        <p:spPr/>
        <p:txBody>
          <a:bodyPr/>
          <a:lstStyle/>
          <a:p>
            <a:fld id="{379F2101-A252-B440-A99B-07D5215DD5E8}" type="datetime1">
              <a:rPr lang="en-US" smtClean="0"/>
              <a:t>8/10/21</a:t>
            </a:fld>
            <a:endParaRPr lang="en-GB"/>
          </a:p>
        </p:txBody>
      </p:sp>
      <p:sp>
        <p:nvSpPr>
          <p:cNvPr id="5" name="Footer Placeholder 4">
            <a:extLst>
              <a:ext uri="{FF2B5EF4-FFF2-40B4-BE49-F238E27FC236}">
                <a16:creationId xmlns:a16="http://schemas.microsoft.com/office/drawing/2014/main" id="{C25D6FE6-3E83-4A41-A48F-0B60521320F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981830E-8D58-1848-9F06-AFA6988AC0B6}"/>
              </a:ext>
            </a:extLst>
          </p:cNvPr>
          <p:cNvSpPr>
            <a:spLocks noGrp="1"/>
          </p:cNvSpPr>
          <p:nvPr>
            <p:ph type="sldNum" sz="quarter" idx="12"/>
          </p:nvPr>
        </p:nvSpPr>
        <p:spPr/>
        <p:txBody>
          <a:bodyPr/>
          <a:lstStyle/>
          <a:p>
            <a:fld id="{FE1C72F9-1132-3C4A-93C5-CF217ED18781}" type="slidenum">
              <a:rPr lang="en-GB" smtClean="0"/>
              <a:t>‹#›</a:t>
            </a:fld>
            <a:endParaRPr lang="en-GB"/>
          </a:p>
        </p:txBody>
      </p:sp>
    </p:spTree>
    <p:extLst>
      <p:ext uri="{BB962C8B-B14F-4D97-AF65-F5344CB8AC3E}">
        <p14:creationId xmlns:p14="http://schemas.microsoft.com/office/powerpoint/2010/main" val="4182837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340A9-989D-4347-83B2-3EB6F3D600E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9EDA15C-7904-6C4B-92FF-6B4EAD4B6C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44173F9-2AC2-C340-A0B5-134B1A0E4FFE}"/>
              </a:ext>
            </a:extLst>
          </p:cNvPr>
          <p:cNvSpPr>
            <a:spLocks noGrp="1"/>
          </p:cNvSpPr>
          <p:nvPr>
            <p:ph type="dt" sz="half" idx="10"/>
          </p:nvPr>
        </p:nvSpPr>
        <p:spPr/>
        <p:txBody>
          <a:bodyPr/>
          <a:lstStyle/>
          <a:p>
            <a:fld id="{B8E3D488-AA32-1048-BCEC-11D2D28FDC93}" type="datetime1">
              <a:rPr lang="en-US" smtClean="0"/>
              <a:t>8/10/21</a:t>
            </a:fld>
            <a:endParaRPr lang="en-GB"/>
          </a:p>
        </p:txBody>
      </p:sp>
      <p:sp>
        <p:nvSpPr>
          <p:cNvPr id="5" name="Footer Placeholder 4">
            <a:extLst>
              <a:ext uri="{FF2B5EF4-FFF2-40B4-BE49-F238E27FC236}">
                <a16:creationId xmlns:a16="http://schemas.microsoft.com/office/drawing/2014/main" id="{C312BF38-7157-D547-8D33-F2468D4A41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9246FA0-816E-0741-96E4-8A20EA755DFA}"/>
              </a:ext>
            </a:extLst>
          </p:cNvPr>
          <p:cNvSpPr>
            <a:spLocks noGrp="1"/>
          </p:cNvSpPr>
          <p:nvPr>
            <p:ph type="sldNum" sz="quarter" idx="12"/>
          </p:nvPr>
        </p:nvSpPr>
        <p:spPr/>
        <p:txBody>
          <a:bodyPr/>
          <a:lstStyle/>
          <a:p>
            <a:fld id="{FE1C72F9-1132-3C4A-93C5-CF217ED18781}" type="slidenum">
              <a:rPr lang="en-GB" smtClean="0"/>
              <a:t>‹#›</a:t>
            </a:fld>
            <a:endParaRPr lang="en-GB"/>
          </a:p>
        </p:txBody>
      </p:sp>
    </p:spTree>
    <p:extLst>
      <p:ext uri="{BB962C8B-B14F-4D97-AF65-F5344CB8AC3E}">
        <p14:creationId xmlns:p14="http://schemas.microsoft.com/office/powerpoint/2010/main" val="295893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7ED31-30E7-9248-89A8-CF88FCAAB6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20FC970-17F8-584A-816E-EC665B4155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1D4C145-E6B5-454F-8296-61BECC67EB4F}"/>
              </a:ext>
            </a:extLst>
          </p:cNvPr>
          <p:cNvSpPr>
            <a:spLocks noGrp="1"/>
          </p:cNvSpPr>
          <p:nvPr>
            <p:ph type="dt" sz="half" idx="10"/>
          </p:nvPr>
        </p:nvSpPr>
        <p:spPr/>
        <p:txBody>
          <a:bodyPr/>
          <a:lstStyle/>
          <a:p>
            <a:fld id="{032FA38C-81BC-C742-AF16-619812B5F831}" type="datetime1">
              <a:rPr lang="en-US" smtClean="0"/>
              <a:t>8/10/21</a:t>
            </a:fld>
            <a:endParaRPr lang="en-GB"/>
          </a:p>
        </p:txBody>
      </p:sp>
      <p:sp>
        <p:nvSpPr>
          <p:cNvPr id="5" name="Footer Placeholder 4">
            <a:extLst>
              <a:ext uri="{FF2B5EF4-FFF2-40B4-BE49-F238E27FC236}">
                <a16:creationId xmlns:a16="http://schemas.microsoft.com/office/drawing/2014/main" id="{B6BC6DC7-4004-9A4A-86AE-878642A0131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8955F5-D042-9F42-8EFF-0D63A2458001}"/>
              </a:ext>
            </a:extLst>
          </p:cNvPr>
          <p:cNvSpPr>
            <a:spLocks noGrp="1"/>
          </p:cNvSpPr>
          <p:nvPr>
            <p:ph type="sldNum" sz="quarter" idx="12"/>
          </p:nvPr>
        </p:nvSpPr>
        <p:spPr/>
        <p:txBody>
          <a:bodyPr/>
          <a:lstStyle/>
          <a:p>
            <a:fld id="{FE1C72F9-1132-3C4A-93C5-CF217ED18781}" type="slidenum">
              <a:rPr lang="en-GB" smtClean="0"/>
              <a:t>‹#›</a:t>
            </a:fld>
            <a:endParaRPr lang="en-GB"/>
          </a:p>
        </p:txBody>
      </p:sp>
    </p:spTree>
    <p:extLst>
      <p:ext uri="{BB962C8B-B14F-4D97-AF65-F5344CB8AC3E}">
        <p14:creationId xmlns:p14="http://schemas.microsoft.com/office/powerpoint/2010/main" val="3842040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DAACC-64D4-4349-AD4C-4DD1824A43A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6A1E695-4E87-1240-BE9D-7CE6935E5FC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13BA62-A830-5243-A873-BEBE5690813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D2027BE-FD38-3D41-8F63-E95646713816}"/>
              </a:ext>
            </a:extLst>
          </p:cNvPr>
          <p:cNvSpPr>
            <a:spLocks noGrp="1"/>
          </p:cNvSpPr>
          <p:nvPr>
            <p:ph type="dt" sz="half" idx="10"/>
          </p:nvPr>
        </p:nvSpPr>
        <p:spPr/>
        <p:txBody>
          <a:bodyPr/>
          <a:lstStyle/>
          <a:p>
            <a:fld id="{0F1DA65C-B042-1140-ADCC-F57B206003D3}" type="datetime1">
              <a:rPr lang="en-US" smtClean="0"/>
              <a:t>8/10/21</a:t>
            </a:fld>
            <a:endParaRPr lang="en-GB"/>
          </a:p>
        </p:txBody>
      </p:sp>
      <p:sp>
        <p:nvSpPr>
          <p:cNvPr id="6" name="Footer Placeholder 5">
            <a:extLst>
              <a:ext uri="{FF2B5EF4-FFF2-40B4-BE49-F238E27FC236}">
                <a16:creationId xmlns:a16="http://schemas.microsoft.com/office/drawing/2014/main" id="{AB6683EF-7681-0445-ACC5-8D57546AE83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0513E84-7B16-8944-8E31-FD38B631AF26}"/>
              </a:ext>
            </a:extLst>
          </p:cNvPr>
          <p:cNvSpPr>
            <a:spLocks noGrp="1"/>
          </p:cNvSpPr>
          <p:nvPr>
            <p:ph type="sldNum" sz="quarter" idx="12"/>
          </p:nvPr>
        </p:nvSpPr>
        <p:spPr/>
        <p:txBody>
          <a:bodyPr/>
          <a:lstStyle/>
          <a:p>
            <a:fld id="{FE1C72F9-1132-3C4A-93C5-CF217ED18781}" type="slidenum">
              <a:rPr lang="en-GB" smtClean="0"/>
              <a:t>‹#›</a:t>
            </a:fld>
            <a:endParaRPr lang="en-GB"/>
          </a:p>
        </p:txBody>
      </p:sp>
    </p:spTree>
    <p:extLst>
      <p:ext uri="{BB962C8B-B14F-4D97-AF65-F5344CB8AC3E}">
        <p14:creationId xmlns:p14="http://schemas.microsoft.com/office/powerpoint/2010/main" val="1850110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93488-D1B0-5041-8701-8D50CFE8496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DF49BE2-1ADC-2C4F-B20F-71CE8655C4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1E1C422-EE85-FF46-AF7B-37B271836AC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974D768-EB42-D64B-B116-6B455C75F1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C1076DC-6FE4-3149-ADD0-F7F775C9F4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56A93E0-926E-5D40-8A3D-3E903AFA56B5}"/>
              </a:ext>
            </a:extLst>
          </p:cNvPr>
          <p:cNvSpPr>
            <a:spLocks noGrp="1"/>
          </p:cNvSpPr>
          <p:nvPr>
            <p:ph type="dt" sz="half" idx="10"/>
          </p:nvPr>
        </p:nvSpPr>
        <p:spPr/>
        <p:txBody>
          <a:bodyPr/>
          <a:lstStyle/>
          <a:p>
            <a:fld id="{379D0769-4B78-BA4D-81FB-98135716EF40}" type="datetime1">
              <a:rPr lang="en-US" smtClean="0"/>
              <a:t>8/10/21</a:t>
            </a:fld>
            <a:endParaRPr lang="en-GB"/>
          </a:p>
        </p:txBody>
      </p:sp>
      <p:sp>
        <p:nvSpPr>
          <p:cNvPr id="8" name="Footer Placeholder 7">
            <a:extLst>
              <a:ext uri="{FF2B5EF4-FFF2-40B4-BE49-F238E27FC236}">
                <a16:creationId xmlns:a16="http://schemas.microsoft.com/office/drawing/2014/main" id="{3913DC1C-AA78-F74E-9BC9-739989E298C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F46B405-1129-CD43-8A74-7F328E1AFC6A}"/>
              </a:ext>
            </a:extLst>
          </p:cNvPr>
          <p:cNvSpPr>
            <a:spLocks noGrp="1"/>
          </p:cNvSpPr>
          <p:nvPr>
            <p:ph type="sldNum" sz="quarter" idx="12"/>
          </p:nvPr>
        </p:nvSpPr>
        <p:spPr/>
        <p:txBody>
          <a:bodyPr/>
          <a:lstStyle/>
          <a:p>
            <a:fld id="{FE1C72F9-1132-3C4A-93C5-CF217ED18781}" type="slidenum">
              <a:rPr lang="en-GB" smtClean="0"/>
              <a:t>‹#›</a:t>
            </a:fld>
            <a:endParaRPr lang="en-GB"/>
          </a:p>
        </p:txBody>
      </p:sp>
    </p:spTree>
    <p:extLst>
      <p:ext uri="{BB962C8B-B14F-4D97-AF65-F5344CB8AC3E}">
        <p14:creationId xmlns:p14="http://schemas.microsoft.com/office/powerpoint/2010/main" val="872451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6E70-69FA-F341-8E8B-A56A41ECC1A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44A5F50-8F57-CA4A-90B9-629A1945A9E6}"/>
              </a:ext>
            </a:extLst>
          </p:cNvPr>
          <p:cNvSpPr>
            <a:spLocks noGrp="1"/>
          </p:cNvSpPr>
          <p:nvPr>
            <p:ph type="dt" sz="half" idx="10"/>
          </p:nvPr>
        </p:nvSpPr>
        <p:spPr/>
        <p:txBody>
          <a:bodyPr/>
          <a:lstStyle/>
          <a:p>
            <a:fld id="{7CDF2A0D-8153-7F4B-A044-DD85FE93BF2A}" type="datetime1">
              <a:rPr lang="en-US" smtClean="0"/>
              <a:t>8/10/21</a:t>
            </a:fld>
            <a:endParaRPr lang="en-GB"/>
          </a:p>
        </p:txBody>
      </p:sp>
      <p:sp>
        <p:nvSpPr>
          <p:cNvPr id="4" name="Footer Placeholder 3">
            <a:extLst>
              <a:ext uri="{FF2B5EF4-FFF2-40B4-BE49-F238E27FC236}">
                <a16:creationId xmlns:a16="http://schemas.microsoft.com/office/drawing/2014/main" id="{0AB4922C-6C5D-7044-8F6E-B3B9A0D0609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E926BD7-ECEF-B845-B6D6-C62743F364C1}"/>
              </a:ext>
            </a:extLst>
          </p:cNvPr>
          <p:cNvSpPr>
            <a:spLocks noGrp="1"/>
          </p:cNvSpPr>
          <p:nvPr>
            <p:ph type="sldNum" sz="quarter" idx="12"/>
          </p:nvPr>
        </p:nvSpPr>
        <p:spPr/>
        <p:txBody>
          <a:bodyPr/>
          <a:lstStyle/>
          <a:p>
            <a:fld id="{FE1C72F9-1132-3C4A-93C5-CF217ED18781}" type="slidenum">
              <a:rPr lang="en-GB" smtClean="0"/>
              <a:t>‹#›</a:t>
            </a:fld>
            <a:endParaRPr lang="en-GB"/>
          </a:p>
        </p:txBody>
      </p:sp>
    </p:spTree>
    <p:extLst>
      <p:ext uri="{BB962C8B-B14F-4D97-AF65-F5344CB8AC3E}">
        <p14:creationId xmlns:p14="http://schemas.microsoft.com/office/powerpoint/2010/main" val="2954413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F3D77F-2990-3440-A40F-229209AAF75E}"/>
              </a:ext>
            </a:extLst>
          </p:cNvPr>
          <p:cNvSpPr>
            <a:spLocks noGrp="1"/>
          </p:cNvSpPr>
          <p:nvPr>
            <p:ph type="dt" sz="half" idx="10"/>
          </p:nvPr>
        </p:nvSpPr>
        <p:spPr/>
        <p:txBody>
          <a:bodyPr/>
          <a:lstStyle/>
          <a:p>
            <a:fld id="{D8FC5BCC-2219-924C-A6E5-B5E3E1D4FC03}" type="datetime1">
              <a:rPr lang="en-US" smtClean="0"/>
              <a:t>8/10/21</a:t>
            </a:fld>
            <a:endParaRPr lang="en-GB"/>
          </a:p>
        </p:txBody>
      </p:sp>
      <p:sp>
        <p:nvSpPr>
          <p:cNvPr id="3" name="Footer Placeholder 2">
            <a:extLst>
              <a:ext uri="{FF2B5EF4-FFF2-40B4-BE49-F238E27FC236}">
                <a16:creationId xmlns:a16="http://schemas.microsoft.com/office/drawing/2014/main" id="{73888ED2-2958-0F4A-8DEF-6426C22F3F9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B9293A3-DA74-B84C-B050-7960E8B1C3C3}"/>
              </a:ext>
            </a:extLst>
          </p:cNvPr>
          <p:cNvSpPr>
            <a:spLocks noGrp="1"/>
          </p:cNvSpPr>
          <p:nvPr>
            <p:ph type="sldNum" sz="quarter" idx="12"/>
          </p:nvPr>
        </p:nvSpPr>
        <p:spPr/>
        <p:txBody>
          <a:bodyPr/>
          <a:lstStyle/>
          <a:p>
            <a:fld id="{FE1C72F9-1132-3C4A-93C5-CF217ED18781}" type="slidenum">
              <a:rPr lang="en-GB" smtClean="0"/>
              <a:t>‹#›</a:t>
            </a:fld>
            <a:endParaRPr lang="en-GB"/>
          </a:p>
        </p:txBody>
      </p:sp>
    </p:spTree>
    <p:extLst>
      <p:ext uri="{BB962C8B-B14F-4D97-AF65-F5344CB8AC3E}">
        <p14:creationId xmlns:p14="http://schemas.microsoft.com/office/powerpoint/2010/main" val="1991573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A6AD1-0568-F34F-B38E-793D91460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CD8E1CC-BAD3-BD43-87B2-97385128E4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D4258B9-A85F-2A4E-A76B-8FFDA6046E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7E6905-749F-CD41-83E3-568C52B72528}"/>
              </a:ext>
            </a:extLst>
          </p:cNvPr>
          <p:cNvSpPr>
            <a:spLocks noGrp="1"/>
          </p:cNvSpPr>
          <p:nvPr>
            <p:ph type="dt" sz="half" idx="10"/>
          </p:nvPr>
        </p:nvSpPr>
        <p:spPr/>
        <p:txBody>
          <a:bodyPr/>
          <a:lstStyle/>
          <a:p>
            <a:fld id="{0BF912E1-7791-B949-97E6-2ACD42C846B5}" type="datetime1">
              <a:rPr lang="en-US" smtClean="0"/>
              <a:t>8/10/21</a:t>
            </a:fld>
            <a:endParaRPr lang="en-GB"/>
          </a:p>
        </p:txBody>
      </p:sp>
      <p:sp>
        <p:nvSpPr>
          <p:cNvPr id="6" name="Footer Placeholder 5">
            <a:extLst>
              <a:ext uri="{FF2B5EF4-FFF2-40B4-BE49-F238E27FC236}">
                <a16:creationId xmlns:a16="http://schemas.microsoft.com/office/drawing/2014/main" id="{360154B4-8C81-004B-BFD2-70EE590242F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BC92D2D-FBC3-AA49-BFCD-D2965F46A31D}"/>
              </a:ext>
            </a:extLst>
          </p:cNvPr>
          <p:cNvSpPr>
            <a:spLocks noGrp="1"/>
          </p:cNvSpPr>
          <p:nvPr>
            <p:ph type="sldNum" sz="quarter" idx="12"/>
          </p:nvPr>
        </p:nvSpPr>
        <p:spPr/>
        <p:txBody>
          <a:bodyPr/>
          <a:lstStyle/>
          <a:p>
            <a:fld id="{FE1C72F9-1132-3C4A-93C5-CF217ED18781}" type="slidenum">
              <a:rPr lang="en-GB" smtClean="0"/>
              <a:t>‹#›</a:t>
            </a:fld>
            <a:endParaRPr lang="en-GB"/>
          </a:p>
        </p:txBody>
      </p:sp>
    </p:spTree>
    <p:extLst>
      <p:ext uri="{BB962C8B-B14F-4D97-AF65-F5344CB8AC3E}">
        <p14:creationId xmlns:p14="http://schemas.microsoft.com/office/powerpoint/2010/main" val="2629212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3C795-08BA-624F-BB34-041FBD0C22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A182509-E293-2349-A010-12201829A0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12BC96B-E4F9-F04F-BD92-6F00A6B6FF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BE193EB-0F2C-9B44-B4E1-702CB1908B21}"/>
              </a:ext>
            </a:extLst>
          </p:cNvPr>
          <p:cNvSpPr>
            <a:spLocks noGrp="1"/>
          </p:cNvSpPr>
          <p:nvPr>
            <p:ph type="dt" sz="half" idx="10"/>
          </p:nvPr>
        </p:nvSpPr>
        <p:spPr/>
        <p:txBody>
          <a:bodyPr/>
          <a:lstStyle/>
          <a:p>
            <a:fld id="{8AE7024B-D331-044F-A9B4-A14CB5080C05}" type="datetime1">
              <a:rPr lang="en-US" smtClean="0"/>
              <a:t>8/10/21</a:t>
            </a:fld>
            <a:endParaRPr lang="en-GB"/>
          </a:p>
        </p:txBody>
      </p:sp>
      <p:sp>
        <p:nvSpPr>
          <p:cNvPr id="6" name="Footer Placeholder 5">
            <a:extLst>
              <a:ext uri="{FF2B5EF4-FFF2-40B4-BE49-F238E27FC236}">
                <a16:creationId xmlns:a16="http://schemas.microsoft.com/office/drawing/2014/main" id="{AC2B1563-F024-4C42-90EF-293C2C93EB1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4E71C47-CEC0-2749-B641-889957E6117E}"/>
              </a:ext>
            </a:extLst>
          </p:cNvPr>
          <p:cNvSpPr>
            <a:spLocks noGrp="1"/>
          </p:cNvSpPr>
          <p:nvPr>
            <p:ph type="sldNum" sz="quarter" idx="12"/>
          </p:nvPr>
        </p:nvSpPr>
        <p:spPr/>
        <p:txBody>
          <a:bodyPr/>
          <a:lstStyle/>
          <a:p>
            <a:fld id="{FE1C72F9-1132-3C4A-93C5-CF217ED18781}" type="slidenum">
              <a:rPr lang="en-GB" smtClean="0"/>
              <a:t>‹#›</a:t>
            </a:fld>
            <a:endParaRPr lang="en-GB"/>
          </a:p>
        </p:txBody>
      </p:sp>
    </p:spTree>
    <p:extLst>
      <p:ext uri="{BB962C8B-B14F-4D97-AF65-F5344CB8AC3E}">
        <p14:creationId xmlns:p14="http://schemas.microsoft.com/office/powerpoint/2010/main" val="716919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1BFE36-9AEC-BF4A-B942-E72E148DC0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450ADF2-AEA6-7745-95EC-5AA4A83C4C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24DADCD-43E4-5B4C-AB8D-17E4F3DABF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2EEEC4-C972-5449-8D3D-C47575884513}" type="datetime1">
              <a:rPr lang="en-US" smtClean="0"/>
              <a:t>8/10/21</a:t>
            </a:fld>
            <a:endParaRPr lang="en-GB"/>
          </a:p>
        </p:txBody>
      </p:sp>
      <p:sp>
        <p:nvSpPr>
          <p:cNvPr id="5" name="Footer Placeholder 4">
            <a:extLst>
              <a:ext uri="{FF2B5EF4-FFF2-40B4-BE49-F238E27FC236}">
                <a16:creationId xmlns:a16="http://schemas.microsoft.com/office/drawing/2014/main" id="{0F272878-0E4D-C445-BFB5-52F205B85C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D7173B9-989D-5646-A5C8-CF4E55D40C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1C72F9-1132-3C4A-93C5-CF217ED18781}" type="slidenum">
              <a:rPr lang="en-GB" smtClean="0"/>
              <a:t>‹#›</a:t>
            </a:fld>
            <a:endParaRPr lang="en-GB"/>
          </a:p>
        </p:txBody>
      </p:sp>
    </p:spTree>
    <p:extLst>
      <p:ext uri="{BB962C8B-B14F-4D97-AF65-F5344CB8AC3E}">
        <p14:creationId xmlns:p14="http://schemas.microsoft.com/office/powerpoint/2010/main" val="43359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tiff"/><Relationship Id="rId4" Type="http://schemas.openxmlformats.org/officeDocument/2006/relationships/image" Target="../media/image4.tiff"/></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nf-co.re/pipelin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tiff"/><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9F291-3B26-D940-99AE-899B36EE7340}"/>
              </a:ext>
            </a:extLst>
          </p:cNvPr>
          <p:cNvSpPr>
            <a:spLocks noGrp="1"/>
          </p:cNvSpPr>
          <p:nvPr>
            <p:ph type="ctrTitle"/>
          </p:nvPr>
        </p:nvSpPr>
        <p:spPr/>
        <p:txBody>
          <a:bodyPr/>
          <a:lstStyle/>
          <a:p>
            <a:r>
              <a:rPr lang="en-GB" dirty="0"/>
              <a:t>Data pre-processing</a:t>
            </a:r>
          </a:p>
        </p:txBody>
      </p:sp>
      <p:sp>
        <p:nvSpPr>
          <p:cNvPr id="3" name="Subtitle 2">
            <a:extLst>
              <a:ext uri="{FF2B5EF4-FFF2-40B4-BE49-F238E27FC236}">
                <a16:creationId xmlns:a16="http://schemas.microsoft.com/office/drawing/2014/main" id="{5C82CA9B-64F4-7F4D-980D-6B11B3D4F0EE}"/>
              </a:ext>
            </a:extLst>
          </p:cNvPr>
          <p:cNvSpPr>
            <a:spLocks noGrp="1"/>
          </p:cNvSpPr>
          <p:nvPr>
            <p:ph type="subTitle" idx="1"/>
          </p:nvPr>
        </p:nvSpPr>
        <p:spPr>
          <a:xfrm>
            <a:off x="1524000" y="4148303"/>
            <a:ext cx="9144000" cy="1655762"/>
          </a:xfrm>
        </p:spPr>
        <p:txBody>
          <a:bodyPr/>
          <a:lstStyle/>
          <a:p>
            <a:r>
              <a:rPr lang="en-GB" dirty="0"/>
              <a:t>PhD. Jose Alejandro Romero Herrera</a:t>
            </a:r>
          </a:p>
        </p:txBody>
      </p:sp>
      <p:sp>
        <p:nvSpPr>
          <p:cNvPr id="7" name="Slide Number Placeholder 6">
            <a:extLst>
              <a:ext uri="{FF2B5EF4-FFF2-40B4-BE49-F238E27FC236}">
                <a16:creationId xmlns:a16="http://schemas.microsoft.com/office/drawing/2014/main" id="{4BEDE1E2-50C8-2D49-AAF5-71AC451CD67C}"/>
              </a:ext>
            </a:extLst>
          </p:cNvPr>
          <p:cNvSpPr>
            <a:spLocks noGrp="1"/>
          </p:cNvSpPr>
          <p:nvPr>
            <p:ph type="sldNum" sz="quarter" idx="12"/>
          </p:nvPr>
        </p:nvSpPr>
        <p:spPr/>
        <p:txBody>
          <a:bodyPr/>
          <a:lstStyle/>
          <a:p>
            <a:fld id="{FE1C72F9-1132-3C4A-93C5-CF217ED18781}" type="slidenum">
              <a:rPr lang="en-GB" smtClean="0"/>
              <a:t>1</a:t>
            </a:fld>
            <a:endParaRPr lang="en-GB"/>
          </a:p>
        </p:txBody>
      </p:sp>
    </p:spTree>
    <p:extLst>
      <p:ext uri="{BB962C8B-B14F-4D97-AF65-F5344CB8AC3E}">
        <p14:creationId xmlns:p14="http://schemas.microsoft.com/office/powerpoint/2010/main" val="2627649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EC26FD-F38D-EE4B-A063-A899CB351C09}"/>
              </a:ext>
            </a:extLst>
          </p:cNvPr>
          <p:cNvSpPr/>
          <p:nvPr/>
        </p:nvSpPr>
        <p:spPr>
          <a:xfrm>
            <a:off x="332814" y="2390211"/>
            <a:ext cx="10668060" cy="2123658"/>
          </a:xfrm>
          <a:prstGeom prst="rect">
            <a:avLst/>
          </a:prstGeom>
        </p:spPr>
        <p:txBody>
          <a:bodyPr wrap="square">
            <a:spAutoFit/>
          </a:bodyPr>
          <a:lstStyle/>
          <a:p>
            <a:r>
              <a:rPr lang="en-US" sz="1600" dirty="0">
                <a:latin typeface="Andale Mono" panose="020B0509000000000004" pitchFamily="49" charset="0"/>
              </a:rPr>
              <a:t>@HD VN:1.6 </a:t>
            </a:r>
            <a:r>
              <a:rPr lang="en-US" sz="1600" dirty="0" err="1">
                <a:latin typeface="Andale Mono" panose="020B0509000000000004" pitchFamily="49" charset="0"/>
              </a:rPr>
              <a:t>SO:coordinate</a:t>
            </a:r>
            <a:r>
              <a:rPr lang="en-US" sz="1600" dirty="0">
                <a:latin typeface="Andale Mono" panose="020B0509000000000004" pitchFamily="49" charset="0"/>
              </a:rPr>
              <a:t> </a:t>
            </a:r>
          </a:p>
          <a:p>
            <a:r>
              <a:rPr lang="en-US" sz="1600" dirty="0">
                <a:latin typeface="Andale Mono" panose="020B0509000000000004" pitchFamily="49" charset="0"/>
              </a:rPr>
              <a:t>@SQ </a:t>
            </a:r>
            <a:r>
              <a:rPr lang="en-US" sz="1600" dirty="0" err="1">
                <a:latin typeface="Andale Mono" panose="020B0509000000000004" pitchFamily="49" charset="0"/>
              </a:rPr>
              <a:t>SN:ref</a:t>
            </a:r>
            <a:r>
              <a:rPr lang="en-US" sz="1600" dirty="0">
                <a:latin typeface="Andale Mono" panose="020B0509000000000004" pitchFamily="49" charset="0"/>
              </a:rPr>
              <a:t> LN:45 </a:t>
            </a:r>
          </a:p>
          <a:p>
            <a:r>
              <a:rPr lang="en-US" sz="1600" dirty="0">
                <a:latin typeface="Andale Mono" panose="020B0509000000000004" pitchFamily="49" charset="0"/>
              </a:rPr>
              <a:t>r001  99  mm10_chr1  7 30 8M2I4M1D3M = 37  39 TTAGATAAAGGATACTG * </a:t>
            </a:r>
          </a:p>
          <a:p>
            <a:r>
              <a:rPr lang="en-US" sz="1600" dirty="0">
                <a:latin typeface="Andale Mono" panose="020B0509000000000004" pitchFamily="49" charset="0"/>
              </a:rPr>
              <a:t>r002   0  mm10_chr1  9 30 3S6M1P1I4M *  0   0 AAAAGATAAGGATA    * </a:t>
            </a:r>
          </a:p>
          <a:p>
            <a:r>
              <a:rPr lang="en-US" sz="1600" dirty="0">
                <a:latin typeface="Andale Mono" panose="020B0509000000000004" pitchFamily="49" charset="0"/>
              </a:rPr>
              <a:t>r003   0  mm10_chr2  9 30 5S6M       *  0   0 GCCTAAGCTAA       * SA,29,-,6H5M,17,0; </a:t>
            </a:r>
          </a:p>
          <a:p>
            <a:r>
              <a:rPr lang="en-US" sz="1600" dirty="0">
                <a:latin typeface="Andale Mono" panose="020B0509000000000004" pitchFamily="49" charset="0"/>
              </a:rPr>
              <a:t>r004   0  mm10_chr5 16 30 6M14N5M    *  0   0 ATAGCTTCAGC       * </a:t>
            </a:r>
          </a:p>
          <a:p>
            <a:r>
              <a:rPr lang="en-US" sz="1600" dirty="0">
                <a:latin typeface="Andale Mono" panose="020B0509000000000004" pitchFamily="49" charset="0"/>
              </a:rPr>
              <a:t>r003 2064 mm10_chr2 29 17 6H5M       *  0   0 TAGGC             * SA:Z,9,+,5S6M,30,1; </a:t>
            </a:r>
          </a:p>
          <a:p>
            <a:r>
              <a:rPr lang="en-US" sz="1600" dirty="0">
                <a:latin typeface="Andale Mono" panose="020B0509000000000004" pitchFamily="49" charset="0"/>
              </a:rPr>
              <a:t>r001  147 mm10_chr1 37 30 9M         =  7 -39 CAGCGGCAT         * NM:i:1</a:t>
            </a:r>
            <a:endParaRPr lang="en-GB" sz="1600" dirty="0">
              <a:latin typeface="Andale Mono" panose="020B0509000000000004" pitchFamily="49" charset="0"/>
            </a:endParaRPr>
          </a:p>
        </p:txBody>
      </p:sp>
      <p:sp>
        <p:nvSpPr>
          <p:cNvPr id="2" name="Title 1">
            <a:extLst>
              <a:ext uri="{FF2B5EF4-FFF2-40B4-BE49-F238E27FC236}">
                <a16:creationId xmlns:a16="http://schemas.microsoft.com/office/drawing/2014/main" id="{2AFD4835-4E38-BA4A-862E-42C3D1998A4F}"/>
              </a:ext>
            </a:extLst>
          </p:cNvPr>
          <p:cNvSpPr>
            <a:spLocks noGrp="1"/>
          </p:cNvSpPr>
          <p:nvPr>
            <p:ph type="title"/>
          </p:nvPr>
        </p:nvSpPr>
        <p:spPr/>
        <p:txBody>
          <a:bodyPr/>
          <a:lstStyle/>
          <a:p>
            <a:r>
              <a:rPr lang="en-GB" dirty="0"/>
              <a:t>Sam file format</a:t>
            </a:r>
          </a:p>
        </p:txBody>
      </p:sp>
      <p:sp>
        <p:nvSpPr>
          <p:cNvPr id="5" name="TextBox 4">
            <a:extLst>
              <a:ext uri="{FF2B5EF4-FFF2-40B4-BE49-F238E27FC236}">
                <a16:creationId xmlns:a16="http://schemas.microsoft.com/office/drawing/2014/main" id="{26CA6A03-9CE6-DB40-B3E3-1D0AE9CF03D3}"/>
              </a:ext>
            </a:extLst>
          </p:cNvPr>
          <p:cNvSpPr txBox="1"/>
          <p:nvPr/>
        </p:nvSpPr>
        <p:spPr>
          <a:xfrm>
            <a:off x="1364401" y="1640339"/>
            <a:ext cx="1006674" cy="400110"/>
          </a:xfrm>
          <a:prstGeom prst="rect">
            <a:avLst/>
          </a:prstGeom>
          <a:noFill/>
        </p:spPr>
        <p:txBody>
          <a:bodyPr wrap="square" rtlCol="0">
            <a:spAutoFit/>
          </a:bodyPr>
          <a:lstStyle/>
          <a:p>
            <a:r>
              <a:rPr lang="en-GB" sz="2000" dirty="0"/>
              <a:t>Header</a:t>
            </a:r>
          </a:p>
        </p:txBody>
      </p:sp>
      <p:sp>
        <p:nvSpPr>
          <p:cNvPr id="6" name="Rounded Rectangle 5">
            <a:extLst>
              <a:ext uri="{FF2B5EF4-FFF2-40B4-BE49-F238E27FC236}">
                <a16:creationId xmlns:a16="http://schemas.microsoft.com/office/drawing/2014/main" id="{513EB14F-D35A-F546-BF7E-DB72109ADEEC}"/>
              </a:ext>
            </a:extLst>
          </p:cNvPr>
          <p:cNvSpPr/>
          <p:nvPr/>
        </p:nvSpPr>
        <p:spPr>
          <a:xfrm>
            <a:off x="332813" y="2310297"/>
            <a:ext cx="3070263" cy="63833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37FA4607-2E69-504A-825E-3576ECC44198}"/>
              </a:ext>
            </a:extLst>
          </p:cNvPr>
          <p:cNvCxnSpPr>
            <a:cxnSpLocks/>
            <a:stCxn id="5" idx="2"/>
            <a:endCxn id="6" idx="0"/>
          </p:cNvCxnSpPr>
          <p:nvPr/>
        </p:nvCxnSpPr>
        <p:spPr>
          <a:xfrm>
            <a:off x="1867738" y="2040449"/>
            <a:ext cx="207" cy="2698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2B50F32-02E3-134B-8E28-A3F0DDFE0503}"/>
              </a:ext>
            </a:extLst>
          </p:cNvPr>
          <p:cNvCxnSpPr>
            <a:cxnSpLocks/>
            <a:stCxn id="16" idx="0"/>
          </p:cNvCxnSpPr>
          <p:nvPr/>
        </p:nvCxnSpPr>
        <p:spPr>
          <a:xfrm flipV="1">
            <a:off x="676644" y="4428931"/>
            <a:ext cx="0" cy="5180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50CD9B3-AC69-0243-98AE-2E254A09C101}"/>
              </a:ext>
            </a:extLst>
          </p:cNvPr>
          <p:cNvSpPr txBox="1"/>
          <p:nvPr/>
        </p:nvSpPr>
        <p:spPr>
          <a:xfrm>
            <a:off x="236074" y="4947015"/>
            <a:ext cx="881139" cy="369332"/>
          </a:xfrm>
          <a:prstGeom prst="rect">
            <a:avLst/>
          </a:prstGeom>
          <a:noFill/>
        </p:spPr>
        <p:txBody>
          <a:bodyPr wrap="none" rtlCol="0">
            <a:spAutoFit/>
          </a:bodyPr>
          <a:lstStyle/>
          <a:p>
            <a:r>
              <a:rPr lang="en-GB" dirty="0"/>
              <a:t>Read id</a:t>
            </a:r>
          </a:p>
        </p:txBody>
      </p:sp>
      <p:cxnSp>
        <p:nvCxnSpPr>
          <p:cNvPr id="18" name="Straight Arrow Connector 17">
            <a:extLst>
              <a:ext uri="{FF2B5EF4-FFF2-40B4-BE49-F238E27FC236}">
                <a16:creationId xmlns:a16="http://schemas.microsoft.com/office/drawing/2014/main" id="{F781E726-BC1C-4647-BC29-87F9A5D46AA5}"/>
              </a:ext>
            </a:extLst>
          </p:cNvPr>
          <p:cNvCxnSpPr>
            <a:cxnSpLocks/>
            <a:stCxn id="21" idx="0"/>
          </p:cNvCxnSpPr>
          <p:nvPr/>
        </p:nvCxnSpPr>
        <p:spPr>
          <a:xfrm flipH="1" flipV="1">
            <a:off x="1309655" y="4435171"/>
            <a:ext cx="16070" cy="10430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6868191-2BFD-484B-9CB1-374047BC1C65}"/>
              </a:ext>
            </a:extLst>
          </p:cNvPr>
          <p:cNvSpPr txBox="1"/>
          <p:nvPr/>
        </p:nvSpPr>
        <p:spPr>
          <a:xfrm>
            <a:off x="992973" y="5478183"/>
            <a:ext cx="665503" cy="369332"/>
          </a:xfrm>
          <a:prstGeom prst="rect">
            <a:avLst/>
          </a:prstGeom>
          <a:noFill/>
        </p:spPr>
        <p:txBody>
          <a:bodyPr wrap="none" rtlCol="0">
            <a:spAutoFit/>
          </a:bodyPr>
          <a:lstStyle/>
          <a:p>
            <a:r>
              <a:rPr lang="en-GB" dirty="0"/>
              <a:t>FLAG</a:t>
            </a:r>
          </a:p>
        </p:txBody>
      </p:sp>
      <p:cxnSp>
        <p:nvCxnSpPr>
          <p:cNvPr id="22" name="Straight Arrow Connector 21">
            <a:extLst>
              <a:ext uri="{FF2B5EF4-FFF2-40B4-BE49-F238E27FC236}">
                <a16:creationId xmlns:a16="http://schemas.microsoft.com/office/drawing/2014/main" id="{00C68709-8D10-FF42-AE31-67FA3FFAF4E7}"/>
              </a:ext>
            </a:extLst>
          </p:cNvPr>
          <p:cNvCxnSpPr>
            <a:cxnSpLocks/>
            <a:stCxn id="23" idx="0"/>
          </p:cNvCxnSpPr>
          <p:nvPr/>
        </p:nvCxnSpPr>
        <p:spPr>
          <a:xfrm flipV="1">
            <a:off x="2192916" y="4442971"/>
            <a:ext cx="0" cy="2421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52B59D3-3FDE-4A4F-B6B5-7EA7C645B2F0}"/>
              </a:ext>
            </a:extLst>
          </p:cNvPr>
          <p:cNvSpPr txBox="1"/>
          <p:nvPr/>
        </p:nvSpPr>
        <p:spPr>
          <a:xfrm>
            <a:off x="1629524" y="4685103"/>
            <a:ext cx="1126783" cy="646331"/>
          </a:xfrm>
          <a:prstGeom prst="rect">
            <a:avLst/>
          </a:prstGeom>
          <a:noFill/>
        </p:spPr>
        <p:txBody>
          <a:bodyPr wrap="none" rtlCol="0">
            <a:spAutoFit/>
          </a:bodyPr>
          <a:lstStyle/>
          <a:p>
            <a:r>
              <a:rPr lang="en-GB" dirty="0"/>
              <a:t>Reference</a:t>
            </a:r>
          </a:p>
          <a:p>
            <a:pPr algn="ctr"/>
            <a:r>
              <a:rPr lang="en-GB" dirty="0"/>
              <a:t>name</a:t>
            </a:r>
          </a:p>
        </p:txBody>
      </p:sp>
      <p:cxnSp>
        <p:nvCxnSpPr>
          <p:cNvPr id="27" name="Straight Arrow Connector 26">
            <a:extLst>
              <a:ext uri="{FF2B5EF4-FFF2-40B4-BE49-F238E27FC236}">
                <a16:creationId xmlns:a16="http://schemas.microsoft.com/office/drawing/2014/main" id="{07D864E3-33B3-B346-A6B4-1A0A7915C83C}"/>
              </a:ext>
            </a:extLst>
          </p:cNvPr>
          <p:cNvCxnSpPr>
            <a:cxnSpLocks/>
            <a:stCxn id="28" idx="0"/>
          </p:cNvCxnSpPr>
          <p:nvPr/>
        </p:nvCxnSpPr>
        <p:spPr>
          <a:xfrm flipV="1">
            <a:off x="2830423" y="4427951"/>
            <a:ext cx="142186" cy="8485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4C1264C-F235-D640-BD30-3B5B94EA84EF}"/>
              </a:ext>
            </a:extLst>
          </p:cNvPr>
          <p:cNvSpPr txBox="1"/>
          <p:nvPr/>
        </p:nvSpPr>
        <p:spPr>
          <a:xfrm>
            <a:off x="2358178" y="5276457"/>
            <a:ext cx="944489" cy="646331"/>
          </a:xfrm>
          <a:prstGeom prst="rect">
            <a:avLst/>
          </a:prstGeom>
          <a:noFill/>
        </p:spPr>
        <p:txBody>
          <a:bodyPr wrap="none" rtlCol="0">
            <a:spAutoFit/>
          </a:bodyPr>
          <a:lstStyle/>
          <a:p>
            <a:pPr algn="ctr"/>
            <a:r>
              <a:rPr lang="en-GB" dirty="0"/>
              <a:t>Read</a:t>
            </a:r>
          </a:p>
          <a:p>
            <a:pPr algn="ctr"/>
            <a:r>
              <a:rPr lang="en-GB" dirty="0"/>
              <a:t>position</a:t>
            </a:r>
          </a:p>
        </p:txBody>
      </p:sp>
      <p:cxnSp>
        <p:nvCxnSpPr>
          <p:cNvPr id="32" name="Straight Arrow Connector 31">
            <a:extLst>
              <a:ext uri="{FF2B5EF4-FFF2-40B4-BE49-F238E27FC236}">
                <a16:creationId xmlns:a16="http://schemas.microsoft.com/office/drawing/2014/main" id="{6163FAF5-C29A-4440-A862-1FF38BE8537F}"/>
              </a:ext>
            </a:extLst>
          </p:cNvPr>
          <p:cNvCxnSpPr>
            <a:cxnSpLocks/>
            <a:stCxn id="33" idx="0"/>
          </p:cNvCxnSpPr>
          <p:nvPr/>
        </p:nvCxnSpPr>
        <p:spPr>
          <a:xfrm flipV="1">
            <a:off x="4189112" y="4385373"/>
            <a:ext cx="0" cy="3960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FF0520-7C75-F04D-BCF0-8E467B35EF33}"/>
              </a:ext>
            </a:extLst>
          </p:cNvPr>
          <p:cNvSpPr txBox="1"/>
          <p:nvPr/>
        </p:nvSpPr>
        <p:spPr>
          <a:xfrm>
            <a:off x="3648587" y="4781469"/>
            <a:ext cx="1081049" cy="646331"/>
          </a:xfrm>
          <a:prstGeom prst="rect">
            <a:avLst/>
          </a:prstGeom>
          <a:noFill/>
        </p:spPr>
        <p:txBody>
          <a:bodyPr wrap="square" rtlCol="0">
            <a:spAutoFit/>
          </a:bodyPr>
          <a:lstStyle/>
          <a:p>
            <a:pPr algn="ctr"/>
            <a:r>
              <a:rPr lang="en-GB" dirty="0"/>
              <a:t>CIGAR string</a:t>
            </a:r>
          </a:p>
        </p:txBody>
      </p:sp>
      <p:cxnSp>
        <p:nvCxnSpPr>
          <p:cNvPr id="43" name="Straight Arrow Connector 42">
            <a:extLst>
              <a:ext uri="{FF2B5EF4-FFF2-40B4-BE49-F238E27FC236}">
                <a16:creationId xmlns:a16="http://schemas.microsoft.com/office/drawing/2014/main" id="{21D8FD18-C9F5-0948-855F-2B7AD4769B01}"/>
              </a:ext>
            </a:extLst>
          </p:cNvPr>
          <p:cNvCxnSpPr>
            <a:cxnSpLocks/>
            <a:stCxn id="44" idx="0"/>
          </p:cNvCxnSpPr>
          <p:nvPr/>
        </p:nvCxnSpPr>
        <p:spPr>
          <a:xfrm flipH="1" flipV="1">
            <a:off x="3348196" y="4428931"/>
            <a:ext cx="46852" cy="16616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F21673B-54E1-1340-87B0-DF63FA275CC8}"/>
              </a:ext>
            </a:extLst>
          </p:cNvPr>
          <p:cNvSpPr txBox="1"/>
          <p:nvPr/>
        </p:nvSpPr>
        <p:spPr>
          <a:xfrm>
            <a:off x="2885133" y="6090602"/>
            <a:ext cx="1019830" cy="646331"/>
          </a:xfrm>
          <a:prstGeom prst="rect">
            <a:avLst/>
          </a:prstGeom>
          <a:noFill/>
        </p:spPr>
        <p:txBody>
          <a:bodyPr wrap="none" rtlCol="0">
            <a:spAutoFit/>
          </a:bodyPr>
          <a:lstStyle/>
          <a:p>
            <a:pPr algn="ctr"/>
            <a:r>
              <a:rPr lang="en-GB" dirty="0"/>
              <a:t>Mapping</a:t>
            </a:r>
          </a:p>
          <a:p>
            <a:pPr algn="ctr"/>
            <a:r>
              <a:rPr lang="en-GB" dirty="0"/>
              <a:t>quality</a:t>
            </a:r>
          </a:p>
        </p:txBody>
      </p:sp>
      <p:cxnSp>
        <p:nvCxnSpPr>
          <p:cNvPr id="46" name="Straight Arrow Connector 45">
            <a:extLst>
              <a:ext uri="{FF2B5EF4-FFF2-40B4-BE49-F238E27FC236}">
                <a16:creationId xmlns:a16="http://schemas.microsoft.com/office/drawing/2014/main" id="{05EF6A97-C625-E748-8224-32460117CE1C}"/>
              </a:ext>
            </a:extLst>
          </p:cNvPr>
          <p:cNvCxnSpPr>
            <a:cxnSpLocks/>
          </p:cNvCxnSpPr>
          <p:nvPr/>
        </p:nvCxnSpPr>
        <p:spPr>
          <a:xfrm>
            <a:off x="5000340" y="2397262"/>
            <a:ext cx="0" cy="5059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505CC24-4795-5344-973B-05C3B46BEC5B}"/>
              </a:ext>
            </a:extLst>
          </p:cNvPr>
          <p:cNvSpPr txBox="1"/>
          <p:nvPr/>
        </p:nvSpPr>
        <p:spPr>
          <a:xfrm>
            <a:off x="4013238" y="1747145"/>
            <a:ext cx="2012923" cy="646331"/>
          </a:xfrm>
          <a:prstGeom prst="rect">
            <a:avLst/>
          </a:prstGeom>
          <a:noFill/>
        </p:spPr>
        <p:txBody>
          <a:bodyPr wrap="none" rtlCol="0">
            <a:spAutoFit/>
          </a:bodyPr>
          <a:lstStyle/>
          <a:p>
            <a:r>
              <a:rPr lang="en-US" dirty="0"/>
              <a:t>Reference name of </a:t>
            </a:r>
          </a:p>
          <a:p>
            <a:r>
              <a:rPr lang="en-US" dirty="0"/>
              <a:t>the mate/next read</a:t>
            </a:r>
            <a:endParaRPr lang="en-GB" dirty="0"/>
          </a:p>
        </p:txBody>
      </p:sp>
      <p:cxnSp>
        <p:nvCxnSpPr>
          <p:cNvPr id="49" name="Straight Arrow Connector 48">
            <a:extLst>
              <a:ext uri="{FF2B5EF4-FFF2-40B4-BE49-F238E27FC236}">
                <a16:creationId xmlns:a16="http://schemas.microsoft.com/office/drawing/2014/main" id="{31183853-A305-5048-ABBA-42D7201A47AC}"/>
              </a:ext>
            </a:extLst>
          </p:cNvPr>
          <p:cNvCxnSpPr>
            <a:cxnSpLocks/>
            <a:stCxn id="50" idx="0"/>
          </p:cNvCxnSpPr>
          <p:nvPr/>
        </p:nvCxnSpPr>
        <p:spPr>
          <a:xfrm flipV="1">
            <a:off x="4977359" y="4370079"/>
            <a:ext cx="350114" cy="16405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E04CE54-6474-514B-AF96-D11389FFEF2A}"/>
              </a:ext>
            </a:extLst>
          </p:cNvPr>
          <p:cNvSpPr txBox="1"/>
          <p:nvPr/>
        </p:nvSpPr>
        <p:spPr>
          <a:xfrm>
            <a:off x="4154441" y="6010624"/>
            <a:ext cx="1645835" cy="646331"/>
          </a:xfrm>
          <a:prstGeom prst="rect">
            <a:avLst/>
          </a:prstGeom>
          <a:noFill/>
        </p:spPr>
        <p:txBody>
          <a:bodyPr wrap="none" rtlCol="0">
            <a:spAutoFit/>
          </a:bodyPr>
          <a:lstStyle/>
          <a:p>
            <a:r>
              <a:rPr lang="en-US" dirty="0"/>
              <a:t>Position of the</a:t>
            </a:r>
          </a:p>
          <a:p>
            <a:r>
              <a:rPr lang="en-US" dirty="0"/>
              <a:t>mate/next read</a:t>
            </a:r>
            <a:endParaRPr lang="en-GB" dirty="0"/>
          </a:p>
        </p:txBody>
      </p:sp>
      <p:sp>
        <p:nvSpPr>
          <p:cNvPr id="62" name="Rectangle 61">
            <a:extLst>
              <a:ext uri="{FF2B5EF4-FFF2-40B4-BE49-F238E27FC236}">
                <a16:creationId xmlns:a16="http://schemas.microsoft.com/office/drawing/2014/main" id="{2D7F3F36-ADDE-9149-9C8B-7D79C55CDCA7}"/>
              </a:ext>
            </a:extLst>
          </p:cNvPr>
          <p:cNvSpPr/>
          <p:nvPr/>
        </p:nvSpPr>
        <p:spPr>
          <a:xfrm>
            <a:off x="5000340" y="686358"/>
            <a:ext cx="6772560" cy="461665"/>
          </a:xfrm>
          <a:prstGeom prst="rect">
            <a:avLst/>
          </a:prstGeom>
        </p:spPr>
        <p:txBody>
          <a:bodyPr wrap="none">
            <a:spAutoFit/>
          </a:bodyPr>
          <a:lstStyle/>
          <a:p>
            <a:r>
              <a:rPr lang="en-GB" sz="2400" dirty="0">
                <a:sym typeface="Wingdings" pitchFamily="2" charset="2"/>
              </a:rPr>
              <a:t>You can use </a:t>
            </a:r>
            <a:r>
              <a:rPr lang="en-GB" sz="2400" dirty="0" err="1">
                <a:sym typeface="Wingdings" pitchFamily="2" charset="2"/>
              </a:rPr>
              <a:t>samtools</a:t>
            </a:r>
            <a:r>
              <a:rPr lang="en-GB" sz="2400" dirty="0">
                <a:sym typeface="Wingdings" pitchFamily="2" charset="2"/>
              </a:rPr>
              <a:t> to interact with alignment data</a:t>
            </a:r>
            <a:endParaRPr lang="en-GB" sz="2400" dirty="0"/>
          </a:p>
        </p:txBody>
      </p:sp>
      <p:cxnSp>
        <p:nvCxnSpPr>
          <p:cNvPr id="64" name="Straight Arrow Connector 63">
            <a:extLst>
              <a:ext uri="{FF2B5EF4-FFF2-40B4-BE49-F238E27FC236}">
                <a16:creationId xmlns:a16="http://schemas.microsoft.com/office/drawing/2014/main" id="{C8933F40-A21B-654A-AD74-8060F2C30C3C}"/>
              </a:ext>
            </a:extLst>
          </p:cNvPr>
          <p:cNvCxnSpPr>
            <a:cxnSpLocks/>
            <a:stCxn id="65" idx="0"/>
          </p:cNvCxnSpPr>
          <p:nvPr/>
        </p:nvCxnSpPr>
        <p:spPr>
          <a:xfrm flipH="1" flipV="1">
            <a:off x="5853940" y="4442971"/>
            <a:ext cx="105202" cy="10268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79351CB-36B2-FA47-A984-543B16FEB21F}"/>
              </a:ext>
            </a:extLst>
          </p:cNvPr>
          <p:cNvSpPr txBox="1"/>
          <p:nvPr/>
        </p:nvSpPr>
        <p:spPr>
          <a:xfrm>
            <a:off x="5110864" y="5469857"/>
            <a:ext cx="1696555" cy="369332"/>
          </a:xfrm>
          <a:prstGeom prst="rect">
            <a:avLst/>
          </a:prstGeom>
          <a:noFill/>
        </p:spPr>
        <p:txBody>
          <a:bodyPr wrap="none" rtlCol="0">
            <a:spAutoFit/>
          </a:bodyPr>
          <a:lstStyle/>
          <a:p>
            <a:r>
              <a:rPr lang="en-US" dirty="0"/>
              <a:t>Template length</a:t>
            </a:r>
          </a:p>
        </p:txBody>
      </p:sp>
      <p:cxnSp>
        <p:nvCxnSpPr>
          <p:cNvPr id="68" name="Straight Arrow Connector 67">
            <a:extLst>
              <a:ext uri="{FF2B5EF4-FFF2-40B4-BE49-F238E27FC236}">
                <a16:creationId xmlns:a16="http://schemas.microsoft.com/office/drawing/2014/main" id="{09664500-534C-144C-8091-B132B446F8E5}"/>
              </a:ext>
            </a:extLst>
          </p:cNvPr>
          <p:cNvCxnSpPr>
            <a:cxnSpLocks/>
            <a:stCxn id="69" idx="2"/>
          </p:cNvCxnSpPr>
          <p:nvPr/>
        </p:nvCxnSpPr>
        <p:spPr>
          <a:xfrm>
            <a:off x="6983843" y="2391844"/>
            <a:ext cx="0" cy="436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1A38D15-12D1-B44B-A7EE-ACACAC7E5D1E}"/>
              </a:ext>
            </a:extLst>
          </p:cNvPr>
          <p:cNvSpPr txBox="1"/>
          <p:nvPr/>
        </p:nvSpPr>
        <p:spPr>
          <a:xfrm>
            <a:off x="6407403" y="1745513"/>
            <a:ext cx="1152880" cy="646331"/>
          </a:xfrm>
          <a:prstGeom prst="rect">
            <a:avLst/>
          </a:prstGeom>
          <a:noFill/>
        </p:spPr>
        <p:txBody>
          <a:bodyPr wrap="none" rtlCol="0">
            <a:spAutoFit/>
          </a:bodyPr>
          <a:lstStyle/>
          <a:p>
            <a:pPr algn="ctr"/>
            <a:r>
              <a:rPr lang="en-US" dirty="0"/>
              <a:t>Sequence </a:t>
            </a:r>
          </a:p>
          <a:p>
            <a:pPr algn="ctr"/>
            <a:r>
              <a:rPr lang="en-US" dirty="0"/>
              <a:t>segment</a:t>
            </a:r>
            <a:endParaRPr lang="en-GB" dirty="0"/>
          </a:p>
        </p:txBody>
      </p:sp>
      <p:sp>
        <p:nvSpPr>
          <p:cNvPr id="70" name="Rectangle 69">
            <a:extLst>
              <a:ext uri="{FF2B5EF4-FFF2-40B4-BE49-F238E27FC236}">
                <a16:creationId xmlns:a16="http://schemas.microsoft.com/office/drawing/2014/main" id="{F1AA4A6D-FD01-7A48-B2AD-B0674610DF42}"/>
              </a:ext>
            </a:extLst>
          </p:cNvPr>
          <p:cNvSpPr/>
          <p:nvPr/>
        </p:nvSpPr>
        <p:spPr>
          <a:xfrm>
            <a:off x="7932286" y="5444271"/>
            <a:ext cx="825867" cy="646331"/>
          </a:xfrm>
          <a:prstGeom prst="rect">
            <a:avLst/>
          </a:prstGeom>
        </p:spPr>
        <p:txBody>
          <a:bodyPr wrap="none">
            <a:spAutoFit/>
          </a:bodyPr>
          <a:lstStyle/>
          <a:p>
            <a:pPr algn="ctr"/>
            <a:r>
              <a:rPr lang="en-US" dirty="0"/>
              <a:t>Read</a:t>
            </a:r>
          </a:p>
          <a:p>
            <a:pPr algn="ctr"/>
            <a:r>
              <a:rPr lang="en-US" dirty="0"/>
              <a:t>quality</a:t>
            </a:r>
          </a:p>
        </p:txBody>
      </p:sp>
      <p:cxnSp>
        <p:nvCxnSpPr>
          <p:cNvPr id="71" name="Straight Arrow Connector 70">
            <a:extLst>
              <a:ext uri="{FF2B5EF4-FFF2-40B4-BE49-F238E27FC236}">
                <a16:creationId xmlns:a16="http://schemas.microsoft.com/office/drawing/2014/main" id="{75C5E4C7-E680-0A48-9ADA-9AA643449A5E}"/>
              </a:ext>
            </a:extLst>
          </p:cNvPr>
          <p:cNvCxnSpPr>
            <a:cxnSpLocks/>
            <a:stCxn id="70" idx="0"/>
          </p:cNvCxnSpPr>
          <p:nvPr/>
        </p:nvCxnSpPr>
        <p:spPr>
          <a:xfrm flipV="1">
            <a:off x="8345220" y="4382116"/>
            <a:ext cx="0" cy="10621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7F54A95E-9953-F045-8590-0525E9165E1E}"/>
              </a:ext>
            </a:extLst>
          </p:cNvPr>
          <p:cNvSpPr/>
          <p:nvPr/>
        </p:nvSpPr>
        <p:spPr>
          <a:xfrm>
            <a:off x="9118954" y="4939081"/>
            <a:ext cx="1236813" cy="646331"/>
          </a:xfrm>
          <a:prstGeom prst="rect">
            <a:avLst/>
          </a:prstGeom>
        </p:spPr>
        <p:txBody>
          <a:bodyPr wrap="none">
            <a:spAutoFit/>
          </a:bodyPr>
          <a:lstStyle/>
          <a:p>
            <a:pPr algn="ctr"/>
            <a:r>
              <a:rPr lang="en-US" dirty="0"/>
              <a:t>Alignment</a:t>
            </a:r>
          </a:p>
          <a:p>
            <a:pPr algn="ctr"/>
            <a:r>
              <a:rPr lang="en-US" dirty="0"/>
              <a:t>description</a:t>
            </a:r>
          </a:p>
        </p:txBody>
      </p:sp>
      <p:cxnSp>
        <p:nvCxnSpPr>
          <p:cNvPr id="74" name="Straight Arrow Connector 73">
            <a:extLst>
              <a:ext uri="{FF2B5EF4-FFF2-40B4-BE49-F238E27FC236}">
                <a16:creationId xmlns:a16="http://schemas.microsoft.com/office/drawing/2014/main" id="{9AC99E3F-94B2-B84C-8CC4-B7CBDA01F0A4}"/>
              </a:ext>
            </a:extLst>
          </p:cNvPr>
          <p:cNvCxnSpPr>
            <a:cxnSpLocks/>
          </p:cNvCxnSpPr>
          <p:nvPr/>
        </p:nvCxnSpPr>
        <p:spPr>
          <a:xfrm flipV="1">
            <a:off x="9771186" y="4382116"/>
            <a:ext cx="0" cy="5539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42AF7F2F-A0A3-3645-954E-2074FE10B2B0}"/>
              </a:ext>
            </a:extLst>
          </p:cNvPr>
          <p:cNvSpPr>
            <a:spLocks noGrp="1"/>
          </p:cNvSpPr>
          <p:nvPr>
            <p:ph type="sldNum" sz="quarter" idx="12"/>
          </p:nvPr>
        </p:nvSpPr>
        <p:spPr/>
        <p:txBody>
          <a:bodyPr/>
          <a:lstStyle/>
          <a:p>
            <a:fld id="{FE1C72F9-1132-3C4A-93C5-CF217ED18781}" type="slidenum">
              <a:rPr lang="en-GB" smtClean="0"/>
              <a:t>10</a:t>
            </a:fld>
            <a:endParaRPr lang="en-GB"/>
          </a:p>
        </p:txBody>
      </p:sp>
    </p:spTree>
    <p:extLst>
      <p:ext uri="{BB962C8B-B14F-4D97-AF65-F5344CB8AC3E}">
        <p14:creationId xmlns:p14="http://schemas.microsoft.com/office/powerpoint/2010/main" val="215428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D4835-4E38-BA4A-862E-42C3D1998A4F}"/>
              </a:ext>
            </a:extLst>
          </p:cNvPr>
          <p:cNvSpPr>
            <a:spLocks noGrp="1"/>
          </p:cNvSpPr>
          <p:nvPr>
            <p:ph type="title"/>
          </p:nvPr>
        </p:nvSpPr>
        <p:spPr/>
        <p:txBody>
          <a:bodyPr/>
          <a:lstStyle/>
          <a:p>
            <a:r>
              <a:rPr lang="en-GB" dirty="0" err="1"/>
              <a:t>Samtools</a:t>
            </a:r>
            <a:r>
              <a:rPr lang="en-GB" dirty="0"/>
              <a:t> </a:t>
            </a:r>
            <a:r>
              <a:rPr lang="en-GB" dirty="0" err="1"/>
              <a:t>flagstat</a:t>
            </a:r>
            <a:endParaRPr lang="en-GB" dirty="0"/>
          </a:p>
        </p:txBody>
      </p:sp>
      <p:sp>
        <p:nvSpPr>
          <p:cNvPr id="8" name="Content Placeholder 7">
            <a:extLst>
              <a:ext uri="{FF2B5EF4-FFF2-40B4-BE49-F238E27FC236}">
                <a16:creationId xmlns:a16="http://schemas.microsoft.com/office/drawing/2014/main" id="{639F62D8-A6A9-064A-9C18-6CCCF28AC738}"/>
              </a:ext>
            </a:extLst>
          </p:cNvPr>
          <p:cNvSpPr>
            <a:spLocks noGrp="1"/>
          </p:cNvSpPr>
          <p:nvPr>
            <p:ph idx="1"/>
          </p:nvPr>
        </p:nvSpPr>
        <p:spPr>
          <a:xfrm>
            <a:off x="838200" y="1825625"/>
            <a:ext cx="10515600" cy="888546"/>
          </a:xfrm>
        </p:spPr>
        <p:txBody>
          <a:bodyPr/>
          <a:lstStyle/>
          <a:p>
            <a:pPr marL="0" indent="0">
              <a:buNone/>
            </a:pPr>
            <a:r>
              <a:rPr lang="en-GB" dirty="0" err="1"/>
              <a:t>Samtools</a:t>
            </a:r>
            <a:r>
              <a:rPr lang="en-GB" dirty="0"/>
              <a:t> </a:t>
            </a:r>
            <a:r>
              <a:rPr lang="en-GB" dirty="0" err="1"/>
              <a:t>flagstat</a:t>
            </a:r>
            <a:r>
              <a:rPr lang="en-GB" dirty="0"/>
              <a:t> will check your </a:t>
            </a:r>
            <a:r>
              <a:rPr lang="en-GB" dirty="0" err="1"/>
              <a:t>sam</a:t>
            </a:r>
            <a:r>
              <a:rPr lang="en-GB" dirty="0"/>
              <a:t>/bam files and give you general information about the aligned reads</a:t>
            </a:r>
          </a:p>
        </p:txBody>
      </p:sp>
      <p:pic>
        <p:nvPicPr>
          <p:cNvPr id="3" name="Picture 2">
            <a:extLst>
              <a:ext uri="{FF2B5EF4-FFF2-40B4-BE49-F238E27FC236}">
                <a16:creationId xmlns:a16="http://schemas.microsoft.com/office/drawing/2014/main" id="{21A56643-ED0E-0A49-B8ED-68C833AB3D92}"/>
              </a:ext>
            </a:extLst>
          </p:cNvPr>
          <p:cNvPicPr>
            <a:picLocks noChangeAspect="1"/>
          </p:cNvPicPr>
          <p:nvPr/>
        </p:nvPicPr>
        <p:blipFill>
          <a:blip r:embed="rId3"/>
          <a:stretch>
            <a:fillRect/>
          </a:stretch>
        </p:blipFill>
        <p:spPr>
          <a:xfrm>
            <a:off x="1959429" y="2965222"/>
            <a:ext cx="7512957" cy="3463657"/>
          </a:xfrm>
          <a:prstGeom prst="rect">
            <a:avLst/>
          </a:prstGeom>
        </p:spPr>
      </p:pic>
      <p:sp>
        <p:nvSpPr>
          <p:cNvPr id="4" name="Slide Number Placeholder 3">
            <a:extLst>
              <a:ext uri="{FF2B5EF4-FFF2-40B4-BE49-F238E27FC236}">
                <a16:creationId xmlns:a16="http://schemas.microsoft.com/office/drawing/2014/main" id="{6E230878-23DA-6147-BA63-80926326A7C9}"/>
              </a:ext>
            </a:extLst>
          </p:cNvPr>
          <p:cNvSpPr>
            <a:spLocks noGrp="1"/>
          </p:cNvSpPr>
          <p:nvPr>
            <p:ph type="sldNum" sz="quarter" idx="12"/>
          </p:nvPr>
        </p:nvSpPr>
        <p:spPr/>
        <p:txBody>
          <a:bodyPr/>
          <a:lstStyle/>
          <a:p>
            <a:fld id="{FE1C72F9-1132-3C4A-93C5-CF217ED18781}" type="slidenum">
              <a:rPr lang="en-GB" smtClean="0"/>
              <a:t>11</a:t>
            </a:fld>
            <a:endParaRPr lang="en-GB"/>
          </a:p>
        </p:txBody>
      </p:sp>
    </p:spTree>
    <p:extLst>
      <p:ext uri="{BB962C8B-B14F-4D97-AF65-F5344CB8AC3E}">
        <p14:creationId xmlns:p14="http://schemas.microsoft.com/office/powerpoint/2010/main" val="1789664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9F291-3B26-D940-99AE-899B36EE7340}"/>
              </a:ext>
            </a:extLst>
          </p:cNvPr>
          <p:cNvSpPr>
            <a:spLocks noGrp="1"/>
          </p:cNvSpPr>
          <p:nvPr>
            <p:ph type="title"/>
          </p:nvPr>
        </p:nvSpPr>
        <p:spPr/>
        <p:txBody>
          <a:bodyPr/>
          <a:lstStyle/>
          <a:p>
            <a:r>
              <a:rPr lang="en-GB" dirty="0"/>
              <a:t>Read count tables</a:t>
            </a:r>
          </a:p>
        </p:txBody>
      </p:sp>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825625"/>
            <a:ext cx="10515600" cy="957151"/>
          </a:xfrm>
        </p:spPr>
        <p:txBody>
          <a:bodyPr>
            <a:normAutofit fontScale="85000" lnSpcReduction="20000"/>
          </a:bodyPr>
          <a:lstStyle/>
          <a:p>
            <a:pPr marL="0" indent="0">
              <a:lnSpc>
                <a:spcPct val="120000"/>
              </a:lnSpc>
              <a:buNone/>
            </a:pPr>
            <a:r>
              <a:rPr lang="en-GB" dirty="0"/>
              <a:t>Most of times is this the end goal</a:t>
            </a:r>
          </a:p>
          <a:p>
            <a:pPr marL="0" indent="0">
              <a:lnSpc>
                <a:spcPct val="120000"/>
              </a:lnSpc>
              <a:buNone/>
            </a:pPr>
            <a:r>
              <a:rPr lang="en-GB" dirty="0"/>
              <a:t>Matrix of read counts per gene or per genomic region</a:t>
            </a:r>
          </a:p>
        </p:txBody>
      </p:sp>
      <p:graphicFrame>
        <p:nvGraphicFramePr>
          <p:cNvPr id="90" name="Table 89">
            <a:extLst>
              <a:ext uri="{FF2B5EF4-FFF2-40B4-BE49-F238E27FC236}">
                <a16:creationId xmlns:a16="http://schemas.microsoft.com/office/drawing/2014/main" id="{EE8A4F7E-2AE7-0342-8483-0D38F1FC723A}"/>
              </a:ext>
            </a:extLst>
          </p:cNvPr>
          <p:cNvGraphicFramePr>
            <a:graphicFrameLocks noGrp="1"/>
          </p:cNvGraphicFramePr>
          <p:nvPr>
            <p:extLst>
              <p:ext uri="{D42A27DB-BD31-4B8C-83A1-F6EECF244321}">
                <p14:modId xmlns:p14="http://schemas.microsoft.com/office/powerpoint/2010/main" val="2941053205"/>
              </p:ext>
            </p:extLst>
          </p:nvPr>
        </p:nvGraphicFramePr>
        <p:xfrm>
          <a:off x="8760468" y="4660626"/>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dirty="0"/>
                        <a:t>Gene/Region</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grpSp>
        <p:nvGrpSpPr>
          <p:cNvPr id="134" name="Group 133">
            <a:extLst>
              <a:ext uri="{FF2B5EF4-FFF2-40B4-BE49-F238E27FC236}">
                <a16:creationId xmlns:a16="http://schemas.microsoft.com/office/drawing/2014/main" id="{A37EBE32-6FC9-E948-9C4A-D546A493CCA9}"/>
              </a:ext>
            </a:extLst>
          </p:cNvPr>
          <p:cNvGrpSpPr/>
          <p:nvPr/>
        </p:nvGrpSpPr>
        <p:grpSpPr>
          <a:xfrm>
            <a:off x="199900" y="3049372"/>
            <a:ext cx="9073357" cy="3633469"/>
            <a:chOff x="199900" y="3049372"/>
            <a:chExt cx="9073357" cy="3633469"/>
          </a:xfrm>
        </p:grpSpPr>
        <p:sp>
          <p:nvSpPr>
            <p:cNvPr id="71" name="Rounded Rectangle 70">
              <a:extLst>
                <a:ext uri="{FF2B5EF4-FFF2-40B4-BE49-F238E27FC236}">
                  <a16:creationId xmlns:a16="http://schemas.microsoft.com/office/drawing/2014/main" id="{D17267C9-6A17-3C4E-83A3-67453928919A}"/>
                </a:ext>
              </a:extLst>
            </p:cNvPr>
            <p:cNvSpPr/>
            <p:nvPr/>
          </p:nvSpPr>
          <p:spPr>
            <a:xfrm>
              <a:off x="403763" y="4085114"/>
              <a:ext cx="7742711"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7FB0CFDD-2409-0848-AD4A-4475612FAFF4}"/>
                </a:ext>
              </a:extLst>
            </p:cNvPr>
            <p:cNvSpPr txBox="1"/>
            <p:nvPr/>
          </p:nvSpPr>
          <p:spPr>
            <a:xfrm>
              <a:off x="8146474" y="3234038"/>
              <a:ext cx="1126783" cy="646331"/>
            </a:xfrm>
            <a:prstGeom prst="rect">
              <a:avLst/>
            </a:prstGeom>
            <a:noFill/>
          </p:spPr>
          <p:txBody>
            <a:bodyPr wrap="none" rtlCol="0">
              <a:spAutoFit/>
            </a:bodyPr>
            <a:lstStyle/>
            <a:p>
              <a:pPr algn="ctr"/>
              <a:r>
                <a:rPr lang="en-GB" dirty="0"/>
                <a:t>Reference</a:t>
              </a:r>
            </a:p>
            <a:p>
              <a:pPr algn="ctr"/>
              <a:r>
                <a:rPr lang="en-GB" dirty="0"/>
                <a:t>sequence</a:t>
              </a:r>
            </a:p>
          </p:txBody>
        </p:sp>
        <p:sp>
          <p:nvSpPr>
            <p:cNvPr id="73" name="TextBox 72">
              <a:extLst>
                <a:ext uri="{FF2B5EF4-FFF2-40B4-BE49-F238E27FC236}">
                  <a16:creationId xmlns:a16="http://schemas.microsoft.com/office/drawing/2014/main" id="{5F614DFC-2729-A64B-955C-A66B71463320}"/>
                </a:ext>
              </a:extLst>
            </p:cNvPr>
            <p:cNvSpPr txBox="1"/>
            <p:nvPr/>
          </p:nvSpPr>
          <p:spPr>
            <a:xfrm>
              <a:off x="2863599" y="6036510"/>
              <a:ext cx="2994923" cy="646331"/>
            </a:xfrm>
            <a:prstGeom prst="rect">
              <a:avLst/>
            </a:prstGeom>
            <a:noFill/>
          </p:spPr>
          <p:txBody>
            <a:bodyPr wrap="none" rtlCol="0">
              <a:spAutoFit/>
            </a:bodyPr>
            <a:lstStyle/>
            <a:p>
              <a:pPr algn="ctr"/>
              <a:r>
                <a:rPr lang="en-GB" dirty="0"/>
                <a:t>Regions of interest (BED file) /</a:t>
              </a:r>
            </a:p>
            <a:p>
              <a:pPr algn="ctr"/>
              <a:r>
                <a:rPr lang="en-GB" dirty="0"/>
                <a:t>Genes (Exome)</a:t>
              </a:r>
            </a:p>
          </p:txBody>
        </p:sp>
        <p:sp>
          <p:nvSpPr>
            <p:cNvPr id="74" name="Rounded Rectangle 73">
              <a:extLst>
                <a:ext uri="{FF2B5EF4-FFF2-40B4-BE49-F238E27FC236}">
                  <a16:creationId xmlns:a16="http://schemas.microsoft.com/office/drawing/2014/main" id="{B49FC945-8EE6-7B46-9120-78BB7C3DD1C0}"/>
                </a:ext>
              </a:extLst>
            </p:cNvPr>
            <p:cNvSpPr/>
            <p:nvPr/>
          </p:nvSpPr>
          <p:spPr>
            <a:xfrm>
              <a:off x="1116283" y="5094515"/>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ounded Rectangle 74">
              <a:extLst>
                <a:ext uri="{FF2B5EF4-FFF2-40B4-BE49-F238E27FC236}">
                  <a16:creationId xmlns:a16="http://schemas.microsoft.com/office/drawing/2014/main" id="{7D438ACB-CB6B-B54B-844E-D27CBABA45DB}"/>
                </a:ext>
              </a:extLst>
            </p:cNvPr>
            <p:cNvSpPr/>
            <p:nvPr/>
          </p:nvSpPr>
          <p:spPr>
            <a:xfrm>
              <a:off x="2396839" y="5094514"/>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ED89A8F1-2733-2C45-92A8-7BED70E1E581}"/>
                </a:ext>
              </a:extLst>
            </p:cNvPr>
            <p:cNvSpPr/>
            <p:nvPr/>
          </p:nvSpPr>
          <p:spPr>
            <a:xfrm>
              <a:off x="5317664" y="5088576"/>
              <a:ext cx="18288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00E903DD-E97A-9C4C-822B-F1BA9F14A791}"/>
                </a:ext>
              </a:extLst>
            </p:cNvPr>
            <p:cNvSpPr txBox="1"/>
            <p:nvPr/>
          </p:nvSpPr>
          <p:spPr>
            <a:xfrm>
              <a:off x="415172" y="4546755"/>
              <a:ext cx="832279" cy="369332"/>
            </a:xfrm>
            <a:prstGeom prst="rect">
              <a:avLst/>
            </a:prstGeom>
            <a:noFill/>
          </p:spPr>
          <p:txBody>
            <a:bodyPr wrap="none" rtlCol="0">
              <a:spAutoFit/>
            </a:bodyPr>
            <a:lstStyle/>
            <a:p>
              <a:r>
                <a:rPr lang="en-GB" dirty="0"/>
                <a:t>100 </a:t>
              </a:r>
              <a:r>
                <a:rPr lang="en-GB" dirty="0" err="1"/>
                <a:t>bp</a:t>
              </a:r>
              <a:endParaRPr lang="en-GB" dirty="0"/>
            </a:p>
          </p:txBody>
        </p:sp>
        <p:sp>
          <p:nvSpPr>
            <p:cNvPr id="79" name="TextBox 78">
              <a:extLst>
                <a:ext uri="{FF2B5EF4-FFF2-40B4-BE49-F238E27FC236}">
                  <a16:creationId xmlns:a16="http://schemas.microsoft.com/office/drawing/2014/main" id="{187E742D-AD31-B542-9195-B48147D79F24}"/>
                </a:ext>
              </a:extLst>
            </p:cNvPr>
            <p:cNvSpPr txBox="1"/>
            <p:nvPr/>
          </p:nvSpPr>
          <p:spPr>
            <a:xfrm>
              <a:off x="3864683" y="4546755"/>
              <a:ext cx="832279" cy="369332"/>
            </a:xfrm>
            <a:prstGeom prst="rect">
              <a:avLst/>
            </a:prstGeom>
            <a:noFill/>
          </p:spPr>
          <p:txBody>
            <a:bodyPr wrap="none" rtlCol="0">
              <a:spAutoFit/>
            </a:bodyPr>
            <a:lstStyle/>
            <a:p>
              <a:r>
                <a:rPr lang="en-GB" dirty="0"/>
                <a:t>250 </a:t>
              </a:r>
              <a:r>
                <a:rPr lang="en-GB" dirty="0" err="1"/>
                <a:t>bp</a:t>
              </a:r>
              <a:endParaRPr lang="en-GB" dirty="0"/>
            </a:p>
          </p:txBody>
        </p:sp>
        <p:sp>
          <p:nvSpPr>
            <p:cNvPr id="80" name="TextBox 79">
              <a:extLst>
                <a:ext uri="{FF2B5EF4-FFF2-40B4-BE49-F238E27FC236}">
                  <a16:creationId xmlns:a16="http://schemas.microsoft.com/office/drawing/2014/main" id="{977A4526-AB76-394F-959E-D43F43016147}"/>
                </a:ext>
              </a:extLst>
            </p:cNvPr>
            <p:cNvSpPr txBox="1"/>
            <p:nvPr/>
          </p:nvSpPr>
          <p:spPr>
            <a:xfrm>
              <a:off x="5014520" y="4546755"/>
              <a:ext cx="832279" cy="369332"/>
            </a:xfrm>
            <a:prstGeom prst="rect">
              <a:avLst/>
            </a:prstGeom>
            <a:noFill/>
          </p:spPr>
          <p:txBody>
            <a:bodyPr wrap="none" rtlCol="0">
              <a:spAutoFit/>
            </a:bodyPr>
            <a:lstStyle/>
            <a:p>
              <a:r>
                <a:rPr lang="en-GB" dirty="0"/>
                <a:t>300 </a:t>
              </a:r>
              <a:r>
                <a:rPr lang="en-GB" dirty="0" err="1"/>
                <a:t>bp</a:t>
              </a:r>
              <a:endParaRPr lang="en-GB" dirty="0"/>
            </a:p>
          </p:txBody>
        </p:sp>
        <p:sp>
          <p:nvSpPr>
            <p:cNvPr id="81" name="TextBox 80">
              <a:extLst>
                <a:ext uri="{FF2B5EF4-FFF2-40B4-BE49-F238E27FC236}">
                  <a16:creationId xmlns:a16="http://schemas.microsoft.com/office/drawing/2014/main" id="{A4F26DDB-C208-3C4A-81E7-4192CE5A7302}"/>
                </a:ext>
              </a:extLst>
            </p:cNvPr>
            <p:cNvSpPr txBox="1"/>
            <p:nvPr/>
          </p:nvSpPr>
          <p:spPr>
            <a:xfrm>
              <a:off x="6164357" y="4546755"/>
              <a:ext cx="832279" cy="369332"/>
            </a:xfrm>
            <a:prstGeom prst="rect">
              <a:avLst/>
            </a:prstGeom>
            <a:noFill/>
          </p:spPr>
          <p:txBody>
            <a:bodyPr wrap="none" rtlCol="0">
              <a:spAutoFit/>
            </a:bodyPr>
            <a:lstStyle/>
            <a:p>
              <a:r>
                <a:rPr lang="en-GB" dirty="0"/>
                <a:t>350 </a:t>
              </a:r>
              <a:r>
                <a:rPr lang="en-GB" dirty="0" err="1"/>
                <a:t>bp</a:t>
              </a:r>
              <a:endParaRPr lang="en-GB" dirty="0"/>
            </a:p>
          </p:txBody>
        </p:sp>
        <p:sp>
          <p:nvSpPr>
            <p:cNvPr id="82" name="TextBox 81">
              <a:extLst>
                <a:ext uri="{FF2B5EF4-FFF2-40B4-BE49-F238E27FC236}">
                  <a16:creationId xmlns:a16="http://schemas.microsoft.com/office/drawing/2014/main" id="{C0847FFC-5E28-204A-A38E-D879A7433059}"/>
                </a:ext>
              </a:extLst>
            </p:cNvPr>
            <p:cNvSpPr txBox="1"/>
            <p:nvPr/>
          </p:nvSpPr>
          <p:spPr>
            <a:xfrm>
              <a:off x="1565009" y="4546755"/>
              <a:ext cx="832279" cy="369332"/>
            </a:xfrm>
            <a:prstGeom prst="rect">
              <a:avLst/>
            </a:prstGeom>
            <a:noFill/>
          </p:spPr>
          <p:txBody>
            <a:bodyPr wrap="none" rtlCol="0">
              <a:spAutoFit/>
            </a:bodyPr>
            <a:lstStyle/>
            <a:p>
              <a:r>
                <a:rPr lang="en-GB" dirty="0"/>
                <a:t>150 </a:t>
              </a:r>
              <a:r>
                <a:rPr lang="en-GB" dirty="0" err="1"/>
                <a:t>bp</a:t>
              </a:r>
              <a:endParaRPr lang="en-GB" dirty="0"/>
            </a:p>
          </p:txBody>
        </p:sp>
        <p:sp>
          <p:nvSpPr>
            <p:cNvPr id="83" name="TextBox 82">
              <a:extLst>
                <a:ext uri="{FF2B5EF4-FFF2-40B4-BE49-F238E27FC236}">
                  <a16:creationId xmlns:a16="http://schemas.microsoft.com/office/drawing/2014/main" id="{07611EA1-5196-B543-884C-779D9F32A7B1}"/>
                </a:ext>
              </a:extLst>
            </p:cNvPr>
            <p:cNvSpPr txBox="1"/>
            <p:nvPr/>
          </p:nvSpPr>
          <p:spPr>
            <a:xfrm>
              <a:off x="2714846" y="4546755"/>
              <a:ext cx="832279" cy="369332"/>
            </a:xfrm>
            <a:prstGeom prst="rect">
              <a:avLst/>
            </a:prstGeom>
            <a:noFill/>
          </p:spPr>
          <p:txBody>
            <a:bodyPr wrap="none" rtlCol="0">
              <a:spAutoFit/>
            </a:bodyPr>
            <a:lstStyle/>
            <a:p>
              <a:r>
                <a:rPr lang="en-GB" dirty="0"/>
                <a:t>200 </a:t>
              </a:r>
              <a:r>
                <a:rPr lang="en-GB" dirty="0" err="1"/>
                <a:t>bp</a:t>
              </a:r>
              <a:endParaRPr lang="en-GB" dirty="0"/>
            </a:p>
          </p:txBody>
        </p:sp>
        <p:sp>
          <p:nvSpPr>
            <p:cNvPr id="84" name="TextBox 83">
              <a:extLst>
                <a:ext uri="{FF2B5EF4-FFF2-40B4-BE49-F238E27FC236}">
                  <a16:creationId xmlns:a16="http://schemas.microsoft.com/office/drawing/2014/main" id="{813A9C06-996E-DC4F-BFE2-A2161B32E246}"/>
                </a:ext>
              </a:extLst>
            </p:cNvPr>
            <p:cNvSpPr txBox="1"/>
            <p:nvPr/>
          </p:nvSpPr>
          <p:spPr>
            <a:xfrm>
              <a:off x="7314195" y="4546755"/>
              <a:ext cx="832279" cy="369332"/>
            </a:xfrm>
            <a:prstGeom prst="rect">
              <a:avLst/>
            </a:prstGeom>
            <a:noFill/>
          </p:spPr>
          <p:txBody>
            <a:bodyPr wrap="none" rtlCol="0">
              <a:spAutoFit/>
            </a:bodyPr>
            <a:lstStyle/>
            <a:p>
              <a:r>
                <a:rPr lang="en-GB" dirty="0"/>
                <a:t>400 </a:t>
              </a:r>
              <a:r>
                <a:rPr lang="en-GB" dirty="0" err="1"/>
                <a:t>bp</a:t>
              </a:r>
              <a:endParaRPr lang="en-GB" dirty="0"/>
            </a:p>
          </p:txBody>
        </p:sp>
        <p:sp>
          <p:nvSpPr>
            <p:cNvPr id="86" name="TextBox 85">
              <a:extLst>
                <a:ext uri="{FF2B5EF4-FFF2-40B4-BE49-F238E27FC236}">
                  <a16:creationId xmlns:a16="http://schemas.microsoft.com/office/drawing/2014/main" id="{F7815A6B-CC5B-4943-95F3-B0411A657B2C}"/>
                </a:ext>
              </a:extLst>
            </p:cNvPr>
            <p:cNvSpPr txBox="1"/>
            <p:nvPr/>
          </p:nvSpPr>
          <p:spPr>
            <a:xfrm>
              <a:off x="1406151" y="5503316"/>
              <a:ext cx="317716" cy="369332"/>
            </a:xfrm>
            <a:prstGeom prst="rect">
              <a:avLst/>
            </a:prstGeom>
            <a:noFill/>
          </p:spPr>
          <p:txBody>
            <a:bodyPr wrap="none" rtlCol="0">
              <a:spAutoFit/>
            </a:bodyPr>
            <a:lstStyle/>
            <a:p>
              <a:r>
                <a:rPr lang="en-GB" dirty="0"/>
                <a:t>A</a:t>
              </a:r>
            </a:p>
          </p:txBody>
        </p:sp>
        <p:sp>
          <p:nvSpPr>
            <p:cNvPr id="87" name="TextBox 86">
              <a:extLst>
                <a:ext uri="{FF2B5EF4-FFF2-40B4-BE49-F238E27FC236}">
                  <a16:creationId xmlns:a16="http://schemas.microsoft.com/office/drawing/2014/main" id="{55BF7E3C-EF31-644D-9F3F-F9223F1D145C}"/>
                </a:ext>
              </a:extLst>
            </p:cNvPr>
            <p:cNvSpPr txBox="1"/>
            <p:nvPr/>
          </p:nvSpPr>
          <p:spPr>
            <a:xfrm>
              <a:off x="2694758" y="5479565"/>
              <a:ext cx="309700" cy="369332"/>
            </a:xfrm>
            <a:prstGeom prst="rect">
              <a:avLst/>
            </a:prstGeom>
            <a:noFill/>
          </p:spPr>
          <p:txBody>
            <a:bodyPr wrap="none" rtlCol="0">
              <a:spAutoFit/>
            </a:bodyPr>
            <a:lstStyle/>
            <a:p>
              <a:r>
                <a:rPr lang="en-GB" dirty="0"/>
                <a:t>B</a:t>
              </a:r>
            </a:p>
          </p:txBody>
        </p:sp>
        <p:sp>
          <p:nvSpPr>
            <p:cNvPr id="88" name="TextBox 87">
              <a:extLst>
                <a:ext uri="{FF2B5EF4-FFF2-40B4-BE49-F238E27FC236}">
                  <a16:creationId xmlns:a16="http://schemas.microsoft.com/office/drawing/2014/main" id="{E8E5F95E-1F99-7E45-B0C5-305444620DA4}"/>
                </a:ext>
              </a:extLst>
            </p:cNvPr>
            <p:cNvSpPr txBox="1"/>
            <p:nvPr/>
          </p:nvSpPr>
          <p:spPr>
            <a:xfrm>
              <a:off x="6164357" y="5479565"/>
              <a:ext cx="308098" cy="369332"/>
            </a:xfrm>
            <a:prstGeom prst="rect">
              <a:avLst/>
            </a:prstGeom>
            <a:noFill/>
          </p:spPr>
          <p:txBody>
            <a:bodyPr wrap="none" rtlCol="0">
              <a:spAutoFit/>
            </a:bodyPr>
            <a:lstStyle/>
            <a:p>
              <a:r>
                <a:rPr lang="en-GB" dirty="0"/>
                <a:t>C</a:t>
              </a:r>
            </a:p>
          </p:txBody>
        </p:sp>
        <p:sp>
          <p:nvSpPr>
            <p:cNvPr id="92" name="TextBox 91">
              <a:extLst>
                <a:ext uri="{FF2B5EF4-FFF2-40B4-BE49-F238E27FC236}">
                  <a16:creationId xmlns:a16="http://schemas.microsoft.com/office/drawing/2014/main" id="{6FA221FA-73C8-364F-93F2-4360214A5B35}"/>
                </a:ext>
              </a:extLst>
            </p:cNvPr>
            <p:cNvSpPr txBox="1"/>
            <p:nvPr/>
          </p:nvSpPr>
          <p:spPr>
            <a:xfrm>
              <a:off x="199900" y="3049372"/>
              <a:ext cx="1516954" cy="369332"/>
            </a:xfrm>
            <a:prstGeom prst="rect">
              <a:avLst/>
            </a:prstGeom>
            <a:noFill/>
          </p:spPr>
          <p:txBody>
            <a:bodyPr wrap="none" rtlCol="0">
              <a:spAutoFit/>
            </a:bodyPr>
            <a:lstStyle/>
            <a:p>
              <a:r>
                <a:rPr lang="en-GB" dirty="0"/>
                <a:t>Bam file reads</a:t>
              </a:r>
            </a:p>
          </p:txBody>
        </p:sp>
        <p:sp>
          <p:nvSpPr>
            <p:cNvPr id="93" name="Rounded Rectangle 92">
              <a:extLst>
                <a:ext uri="{FF2B5EF4-FFF2-40B4-BE49-F238E27FC236}">
                  <a16:creationId xmlns:a16="http://schemas.microsoft.com/office/drawing/2014/main" id="{88735326-1E7A-3E4E-B8BA-475B9794E6DD}"/>
                </a:ext>
              </a:extLst>
            </p:cNvPr>
            <p:cNvSpPr/>
            <p:nvPr/>
          </p:nvSpPr>
          <p:spPr>
            <a:xfrm>
              <a:off x="950026" y="38609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CB5B3865-B56A-AB49-AED2-41F7F64A8812}"/>
                </a:ext>
              </a:extLst>
            </p:cNvPr>
            <p:cNvSpPr/>
            <p:nvPr/>
          </p:nvSpPr>
          <p:spPr>
            <a:xfrm>
              <a:off x="1065341" y="377492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ounded Rectangle 94">
              <a:extLst>
                <a:ext uri="{FF2B5EF4-FFF2-40B4-BE49-F238E27FC236}">
                  <a16:creationId xmlns:a16="http://schemas.microsoft.com/office/drawing/2014/main" id="{8F4EDC22-4917-5647-B1DB-FB8B0A1CFB3C}"/>
                </a:ext>
              </a:extLst>
            </p:cNvPr>
            <p:cNvSpPr/>
            <p:nvPr/>
          </p:nvSpPr>
          <p:spPr>
            <a:xfrm>
              <a:off x="1035655"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CACE22F3-E3D2-5347-87F3-A571B21EBE65}"/>
                </a:ext>
              </a:extLst>
            </p:cNvPr>
            <p:cNvSpPr/>
            <p:nvPr/>
          </p:nvSpPr>
          <p:spPr>
            <a:xfrm>
              <a:off x="1201895" y="403069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E8EA57FF-9A58-3444-A8A9-CC8578706C5F}"/>
                </a:ext>
              </a:extLst>
            </p:cNvPr>
            <p:cNvSpPr/>
            <p:nvPr/>
          </p:nvSpPr>
          <p:spPr>
            <a:xfrm>
              <a:off x="1404534" y="36984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D5727FC5-C305-0B46-8415-019851D21D4E}"/>
                </a:ext>
              </a:extLst>
            </p:cNvPr>
            <p:cNvSpPr/>
            <p:nvPr/>
          </p:nvSpPr>
          <p:spPr>
            <a:xfrm>
              <a:off x="2326388" y="400783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AF70D4CB-DEBD-5D47-94DF-8BCCEA48C634}"/>
                </a:ext>
              </a:extLst>
            </p:cNvPr>
            <p:cNvSpPr/>
            <p:nvPr/>
          </p:nvSpPr>
          <p:spPr>
            <a:xfrm>
              <a:off x="5280876" y="39893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ounded Rectangle 99">
              <a:extLst>
                <a:ext uri="{FF2B5EF4-FFF2-40B4-BE49-F238E27FC236}">
                  <a16:creationId xmlns:a16="http://schemas.microsoft.com/office/drawing/2014/main" id="{B6511EC9-43B8-7740-BB35-6AC12D69E940}"/>
                </a:ext>
              </a:extLst>
            </p:cNvPr>
            <p:cNvSpPr/>
            <p:nvPr/>
          </p:nvSpPr>
          <p:spPr>
            <a:xfrm>
              <a:off x="2689119" y="391875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ounded Rectangle 100">
              <a:extLst>
                <a:ext uri="{FF2B5EF4-FFF2-40B4-BE49-F238E27FC236}">
                  <a16:creationId xmlns:a16="http://schemas.microsoft.com/office/drawing/2014/main" id="{4AAC6FE4-4CF8-BA4C-AF90-4DCF6040C7BA}"/>
                </a:ext>
              </a:extLst>
            </p:cNvPr>
            <p:cNvSpPr/>
            <p:nvPr/>
          </p:nvSpPr>
          <p:spPr>
            <a:xfrm>
              <a:off x="2326387" y="381113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7E1F156-F3F3-B245-A74B-B78092BC2A65}"/>
                </a:ext>
              </a:extLst>
            </p:cNvPr>
            <p:cNvSpPr/>
            <p:nvPr/>
          </p:nvSpPr>
          <p:spPr>
            <a:xfrm>
              <a:off x="5924572"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9449DD21-23FE-1B44-B572-6A0777C95243}"/>
                </a:ext>
              </a:extLst>
            </p:cNvPr>
            <p:cNvSpPr/>
            <p:nvPr/>
          </p:nvSpPr>
          <p:spPr>
            <a:xfrm>
              <a:off x="5647633" y="363077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CC0EE856-8FC0-744F-A475-97214474D57B}"/>
                </a:ext>
              </a:extLst>
            </p:cNvPr>
            <p:cNvSpPr/>
            <p:nvPr/>
          </p:nvSpPr>
          <p:spPr>
            <a:xfrm>
              <a:off x="5063715" y="372377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7379A9C-AD38-D748-B713-1D7AAABD1597}"/>
                </a:ext>
              </a:extLst>
            </p:cNvPr>
            <p:cNvSpPr/>
            <p:nvPr/>
          </p:nvSpPr>
          <p:spPr>
            <a:xfrm>
              <a:off x="6551797" y="373548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780BE7E3-FAC3-AF4C-9371-DC8321D6ED5B}"/>
                </a:ext>
              </a:extLst>
            </p:cNvPr>
            <p:cNvSpPr/>
            <p:nvPr/>
          </p:nvSpPr>
          <p:spPr>
            <a:xfrm>
              <a:off x="5002097" y="389863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2ED944DA-69DF-DE41-BD9B-17FF10E67544}"/>
                </a:ext>
              </a:extLst>
            </p:cNvPr>
            <p:cNvSpPr/>
            <p:nvPr/>
          </p:nvSpPr>
          <p:spPr>
            <a:xfrm>
              <a:off x="5617080" y="382469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992A6B87-2E99-B440-9CD2-00A83A7DC160}"/>
                </a:ext>
              </a:extLst>
            </p:cNvPr>
            <p:cNvSpPr/>
            <p:nvPr/>
          </p:nvSpPr>
          <p:spPr>
            <a:xfrm>
              <a:off x="6326532" y="384755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4D8E6A3C-F70A-574F-AA6E-DC5FD91EF0FE}"/>
                </a:ext>
              </a:extLst>
            </p:cNvPr>
            <p:cNvSpPr/>
            <p:nvPr/>
          </p:nvSpPr>
          <p:spPr>
            <a:xfrm>
              <a:off x="6132443" y="401218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1" name="Straight Arrow Connector 110">
              <a:extLst>
                <a:ext uri="{FF2B5EF4-FFF2-40B4-BE49-F238E27FC236}">
                  <a16:creationId xmlns:a16="http://schemas.microsoft.com/office/drawing/2014/main" id="{3826FA39-CE1B-2749-AE2C-F55B7D1B4501}"/>
                </a:ext>
              </a:extLst>
            </p:cNvPr>
            <p:cNvCxnSpPr>
              <a:cxnSpLocks/>
            </p:cNvCxnSpPr>
            <p:nvPr/>
          </p:nvCxnSpPr>
          <p:spPr>
            <a:xfrm>
              <a:off x="1404534" y="3446006"/>
              <a:ext cx="1113035" cy="248472"/>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790CFC3A-19EC-A948-9B2B-A9DFC95AF6F5}"/>
                </a:ext>
              </a:extLst>
            </p:cNvPr>
            <p:cNvCxnSpPr>
              <a:cxnSpLocks/>
            </p:cNvCxnSpPr>
            <p:nvPr/>
          </p:nvCxnSpPr>
          <p:spPr>
            <a:xfrm>
              <a:off x="1372832" y="3427407"/>
              <a:ext cx="351035" cy="186224"/>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B601EEF-0B6D-1142-BF1A-103724DEFED9}"/>
                </a:ext>
              </a:extLst>
            </p:cNvPr>
            <p:cNvCxnSpPr>
              <a:cxnSpLocks/>
            </p:cNvCxnSpPr>
            <p:nvPr/>
          </p:nvCxnSpPr>
          <p:spPr>
            <a:xfrm flipH="1">
              <a:off x="7604314" y="3758342"/>
              <a:ext cx="542160" cy="29043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1F9260A-EABA-814D-9461-A74B3467EC96}"/>
                </a:ext>
              </a:extLst>
            </p:cNvPr>
            <p:cNvCxnSpPr>
              <a:cxnSpLocks/>
              <a:stCxn id="73" idx="0"/>
              <a:endCxn id="86" idx="3"/>
            </p:cNvCxnSpPr>
            <p:nvPr/>
          </p:nvCxnSpPr>
          <p:spPr>
            <a:xfrm flipH="1" flipV="1">
              <a:off x="1723867" y="5687982"/>
              <a:ext cx="2637194" cy="3485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9DAAED0-522E-6240-A82C-6A5DE9C3CD9A}"/>
                </a:ext>
              </a:extLst>
            </p:cNvPr>
            <p:cNvCxnSpPr>
              <a:cxnSpLocks/>
              <a:stCxn id="73" idx="0"/>
            </p:cNvCxnSpPr>
            <p:nvPr/>
          </p:nvCxnSpPr>
          <p:spPr>
            <a:xfrm flipH="1" flipV="1">
              <a:off x="3069772" y="5687981"/>
              <a:ext cx="1291289" cy="34852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6396EAB-BE63-A642-AC9D-D1AFE2ABEDF2}"/>
                </a:ext>
              </a:extLst>
            </p:cNvPr>
            <p:cNvCxnSpPr>
              <a:cxnSpLocks/>
              <a:stCxn id="73" idx="0"/>
              <a:endCxn id="88" idx="1"/>
            </p:cNvCxnSpPr>
            <p:nvPr/>
          </p:nvCxnSpPr>
          <p:spPr>
            <a:xfrm flipV="1">
              <a:off x="4361061" y="5664231"/>
              <a:ext cx="1803296" cy="37227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32" name="Bent Arrow 131">
            <a:extLst>
              <a:ext uri="{FF2B5EF4-FFF2-40B4-BE49-F238E27FC236}">
                <a16:creationId xmlns:a16="http://schemas.microsoft.com/office/drawing/2014/main" id="{BF3BE360-8BA7-D749-A5A1-EA93801EF252}"/>
              </a:ext>
            </a:extLst>
          </p:cNvPr>
          <p:cNvSpPr/>
          <p:nvPr/>
        </p:nvSpPr>
        <p:spPr>
          <a:xfrm rot="5400000">
            <a:off x="9135032" y="3338380"/>
            <a:ext cx="461641" cy="212136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3" name="TextBox 132">
            <a:extLst>
              <a:ext uri="{FF2B5EF4-FFF2-40B4-BE49-F238E27FC236}">
                <a16:creationId xmlns:a16="http://schemas.microsoft.com/office/drawing/2014/main" id="{DA08D58D-2E56-B24D-9FA6-93A4C42E1DA4}"/>
              </a:ext>
            </a:extLst>
          </p:cNvPr>
          <p:cNvSpPr txBox="1"/>
          <p:nvPr/>
        </p:nvSpPr>
        <p:spPr>
          <a:xfrm>
            <a:off x="9379531" y="1978560"/>
            <a:ext cx="2527423" cy="646331"/>
          </a:xfrm>
          <a:prstGeom prst="rect">
            <a:avLst/>
          </a:prstGeom>
          <a:noFill/>
        </p:spPr>
        <p:txBody>
          <a:bodyPr wrap="none" rtlCol="0">
            <a:spAutoFit/>
          </a:bodyPr>
          <a:lstStyle/>
          <a:p>
            <a:pPr algn="ctr"/>
            <a:r>
              <a:rPr lang="en-GB" b="1" u="sng" dirty="0"/>
              <a:t>Tools:</a:t>
            </a:r>
          </a:p>
          <a:p>
            <a:r>
              <a:rPr lang="en-GB" dirty="0" err="1"/>
              <a:t>Bedtools</a:t>
            </a:r>
            <a:r>
              <a:rPr lang="en-GB" dirty="0"/>
              <a:t>/STAR/</a:t>
            </a:r>
            <a:r>
              <a:rPr lang="en-GB" dirty="0" err="1"/>
              <a:t>Rsubread</a:t>
            </a:r>
            <a:endParaRPr lang="en-GB" dirty="0"/>
          </a:p>
        </p:txBody>
      </p:sp>
      <p:sp>
        <p:nvSpPr>
          <p:cNvPr id="4" name="Slide Number Placeholder 3">
            <a:extLst>
              <a:ext uri="{FF2B5EF4-FFF2-40B4-BE49-F238E27FC236}">
                <a16:creationId xmlns:a16="http://schemas.microsoft.com/office/drawing/2014/main" id="{79C72A27-BAF3-A747-8F18-0D4B0AA6FC7A}"/>
              </a:ext>
            </a:extLst>
          </p:cNvPr>
          <p:cNvSpPr>
            <a:spLocks noGrp="1"/>
          </p:cNvSpPr>
          <p:nvPr>
            <p:ph type="sldNum" sz="quarter" idx="12"/>
          </p:nvPr>
        </p:nvSpPr>
        <p:spPr/>
        <p:txBody>
          <a:bodyPr/>
          <a:lstStyle/>
          <a:p>
            <a:fld id="{FE1C72F9-1132-3C4A-93C5-CF217ED18781}" type="slidenum">
              <a:rPr lang="en-GB" smtClean="0"/>
              <a:t>12</a:t>
            </a:fld>
            <a:endParaRPr lang="en-GB"/>
          </a:p>
        </p:txBody>
      </p:sp>
    </p:spTree>
    <p:extLst>
      <p:ext uri="{BB962C8B-B14F-4D97-AF65-F5344CB8AC3E}">
        <p14:creationId xmlns:p14="http://schemas.microsoft.com/office/powerpoint/2010/main" val="238030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D4835-4E38-BA4A-862E-42C3D1998A4F}"/>
              </a:ext>
            </a:extLst>
          </p:cNvPr>
          <p:cNvSpPr>
            <a:spLocks noGrp="1"/>
          </p:cNvSpPr>
          <p:nvPr>
            <p:ph type="title"/>
          </p:nvPr>
        </p:nvSpPr>
        <p:spPr/>
        <p:txBody>
          <a:bodyPr/>
          <a:lstStyle/>
          <a:p>
            <a:r>
              <a:rPr lang="en-GB" dirty="0" err="1"/>
              <a:t>Pseudomapping</a:t>
            </a:r>
            <a:r>
              <a:rPr lang="en-GB" dirty="0"/>
              <a:t> &amp; </a:t>
            </a:r>
            <a:br>
              <a:rPr lang="en-GB" dirty="0"/>
            </a:br>
            <a:r>
              <a:rPr lang="en-GB" dirty="0"/>
              <a:t>quantification</a:t>
            </a:r>
          </a:p>
        </p:txBody>
      </p:sp>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838200" y="1825625"/>
            <a:ext cx="5911850" cy="4622800"/>
          </a:xfrm>
        </p:spPr>
        <p:txBody>
          <a:bodyPr>
            <a:normAutofit lnSpcReduction="10000"/>
          </a:bodyPr>
          <a:lstStyle/>
          <a:p>
            <a:pPr marL="0" indent="0">
              <a:buNone/>
            </a:pPr>
            <a:r>
              <a:rPr lang="en-GB" dirty="0"/>
              <a:t>Alignment and quantification in one step</a:t>
            </a:r>
          </a:p>
          <a:p>
            <a:pPr lvl="1"/>
            <a:r>
              <a:rPr lang="en-GB" dirty="0">
                <a:sym typeface="Wingdings" pitchFamily="2" charset="2"/>
              </a:rPr>
              <a:t>Super fast! 30M reads in &lt;10 min</a:t>
            </a:r>
          </a:p>
          <a:p>
            <a:pPr marL="0" indent="0">
              <a:buNone/>
            </a:pPr>
            <a:endParaRPr lang="en-GB" dirty="0">
              <a:sym typeface="Wingdings" pitchFamily="2" charset="2"/>
            </a:endParaRPr>
          </a:p>
          <a:p>
            <a:pPr marL="0" indent="0">
              <a:buNone/>
            </a:pPr>
            <a:r>
              <a:rPr lang="en-GB" dirty="0">
                <a:sym typeface="Wingdings" pitchFamily="2" charset="2"/>
              </a:rPr>
              <a:t>Easy to use! Download their data and calculate your count matrices</a:t>
            </a:r>
          </a:p>
          <a:p>
            <a:pPr marL="0" indent="0">
              <a:buNone/>
            </a:pPr>
            <a:endParaRPr lang="en-GB" dirty="0">
              <a:sym typeface="Wingdings" pitchFamily="2" charset="2"/>
            </a:endParaRPr>
          </a:p>
          <a:p>
            <a:pPr marL="0" indent="0">
              <a:buNone/>
            </a:pPr>
            <a:r>
              <a:rPr lang="en-GB" dirty="0">
                <a:sym typeface="Wingdings" pitchFamily="2" charset="2"/>
              </a:rPr>
              <a:t>Precomputed indexes for several species:</a:t>
            </a:r>
          </a:p>
          <a:p>
            <a:pPr lvl="1"/>
            <a:r>
              <a:rPr lang="en-GB" dirty="0">
                <a:sym typeface="Wingdings" pitchFamily="2" charset="2"/>
              </a:rPr>
              <a:t>Human</a:t>
            </a:r>
          </a:p>
          <a:p>
            <a:pPr lvl="1"/>
            <a:r>
              <a:rPr lang="en-GB" dirty="0">
                <a:sym typeface="Wingdings" pitchFamily="2" charset="2"/>
              </a:rPr>
              <a:t>Mouse</a:t>
            </a:r>
          </a:p>
          <a:p>
            <a:pPr marL="0" indent="0">
              <a:buNone/>
            </a:pPr>
            <a:endParaRPr lang="en-GB" dirty="0">
              <a:sym typeface="Wingdings" pitchFamily="2" charset="2"/>
            </a:endParaRPr>
          </a:p>
        </p:txBody>
      </p:sp>
      <p:sp>
        <p:nvSpPr>
          <p:cNvPr id="118" name="TextBox 117">
            <a:extLst>
              <a:ext uri="{FF2B5EF4-FFF2-40B4-BE49-F238E27FC236}">
                <a16:creationId xmlns:a16="http://schemas.microsoft.com/office/drawing/2014/main" id="{8415DE34-98A3-834F-88DA-98FA4399C161}"/>
              </a:ext>
            </a:extLst>
          </p:cNvPr>
          <p:cNvSpPr txBox="1"/>
          <p:nvPr/>
        </p:nvSpPr>
        <p:spPr>
          <a:xfrm>
            <a:off x="4335495" y="5338583"/>
            <a:ext cx="1112805" cy="1200329"/>
          </a:xfrm>
          <a:prstGeom prst="rect">
            <a:avLst/>
          </a:prstGeom>
          <a:noFill/>
        </p:spPr>
        <p:txBody>
          <a:bodyPr wrap="none" rtlCol="0">
            <a:spAutoFit/>
          </a:bodyPr>
          <a:lstStyle/>
          <a:p>
            <a:pPr algn="ctr"/>
            <a:r>
              <a:rPr lang="en-GB" sz="2400" b="1" u="sng" dirty="0"/>
              <a:t>Tools:</a:t>
            </a:r>
          </a:p>
          <a:p>
            <a:pPr algn="ctr"/>
            <a:r>
              <a:rPr lang="en-GB" sz="2400" dirty="0"/>
              <a:t>Salmon</a:t>
            </a:r>
          </a:p>
          <a:p>
            <a:pPr algn="ctr"/>
            <a:r>
              <a:rPr lang="en-GB" sz="2400" dirty="0" err="1"/>
              <a:t>Kallisto</a:t>
            </a:r>
            <a:endParaRPr lang="en-GB" sz="2400" dirty="0"/>
          </a:p>
        </p:txBody>
      </p:sp>
      <p:sp>
        <p:nvSpPr>
          <p:cNvPr id="4" name="Slide Number Placeholder 3">
            <a:extLst>
              <a:ext uri="{FF2B5EF4-FFF2-40B4-BE49-F238E27FC236}">
                <a16:creationId xmlns:a16="http://schemas.microsoft.com/office/drawing/2014/main" id="{6791ED5B-3845-C746-919B-19F9F7833EF4}"/>
              </a:ext>
            </a:extLst>
          </p:cNvPr>
          <p:cNvSpPr>
            <a:spLocks noGrp="1"/>
          </p:cNvSpPr>
          <p:nvPr>
            <p:ph type="sldNum" sz="quarter" idx="12"/>
          </p:nvPr>
        </p:nvSpPr>
        <p:spPr/>
        <p:txBody>
          <a:bodyPr/>
          <a:lstStyle/>
          <a:p>
            <a:fld id="{FE1C72F9-1132-3C4A-93C5-CF217ED18781}" type="slidenum">
              <a:rPr lang="en-GB" smtClean="0"/>
              <a:t>13</a:t>
            </a:fld>
            <a:endParaRPr lang="en-GB"/>
          </a:p>
        </p:txBody>
      </p:sp>
      <p:pic>
        <p:nvPicPr>
          <p:cNvPr id="6" name="Picture 5">
            <a:extLst>
              <a:ext uri="{FF2B5EF4-FFF2-40B4-BE49-F238E27FC236}">
                <a16:creationId xmlns:a16="http://schemas.microsoft.com/office/drawing/2014/main" id="{5DD47927-8D21-D345-BAC1-6503B3A71857}"/>
              </a:ext>
            </a:extLst>
          </p:cNvPr>
          <p:cNvPicPr>
            <a:picLocks noChangeAspect="1"/>
          </p:cNvPicPr>
          <p:nvPr/>
        </p:nvPicPr>
        <p:blipFill>
          <a:blip r:embed="rId3"/>
          <a:stretch>
            <a:fillRect/>
          </a:stretch>
        </p:blipFill>
        <p:spPr>
          <a:xfrm>
            <a:off x="6992178" y="191292"/>
            <a:ext cx="5008271" cy="5720558"/>
          </a:xfrm>
          <a:prstGeom prst="rect">
            <a:avLst/>
          </a:prstGeom>
        </p:spPr>
      </p:pic>
    </p:spTree>
    <p:extLst>
      <p:ext uri="{BB962C8B-B14F-4D97-AF65-F5344CB8AC3E}">
        <p14:creationId xmlns:p14="http://schemas.microsoft.com/office/powerpoint/2010/main" val="329867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D4835-4E38-BA4A-862E-42C3D1998A4F}"/>
              </a:ext>
            </a:extLst>
          </p:cNvPr>
          <p:cNvSpPr>
            <a:spLocks noGrp="1"/>
          </p:cNvSpPr>
          <p:nvPr>
            <p:ph type="title"/>
          </p:nvPr>
        </p:nvSpPr>
        <p:spPr/>
        <p:txBody>
          <a:bodyPr/>
          <a:lstStyle/>
          <a:p>
            <a:r>
              <a:rPr lang="en-GB" dirty="0" err="1"/>
              <a:t>FastQC</a:t>
            </a:r>
            <a:r>
              <a:rPr lang="en-GB" dirty="0"/>
              <a:t> and </a:t>
            </a:r>
            <a:r>
              <a:rPr lang="en-GB" dirty="0" err="1"/>
              <a:t>MultiQC</a:t>
            </a:r>
            <a:r>
              <a:rPr lang="en-GB" dirty="0"/>
              <a:t> reports</a:t>
            </a:r>
          </a:p>
        </p:txBody>
      </p:sp>
      <p:pic>
        <p:nvPicPr>
          <p:cNvPr id="3" name="Picture 2">
            <a:extLst>
              <a:ext uri="{FF2B5EF4-FFF2-40B4-BE49-F238E27FC236}">
                <a16:creationId xmlns:a16="http://schemas.microsoft.com/office/drawing/2014/main" id="{CE05F4CC-C7C5-E04B-A63C-A7AF71462159}"/>
              </a:ext>
            </a:extLst>
          </p:cNvPr>
          <p:cNvPicPr>
            <a:picLocks noChangeAspect="1"/>
          </p:cNvPicPr>
          <p:nvPr/>
        </p:nvPicPr>
        <p:blipFill>
          <a:blip r:embed="rId3"/>
          <a:stretch>
            <a:fillRect/>
          </a:stretch>
        </p:blipFill>
        <p:spPr>
          <a:xfrm>
            <a:off x="5741331" y="4083102"/>
            <a:ext cx="4974468" cy="2685998"/>
          </a:xfrm>
          <a:prstGeom prst="rect">
            <a:avLst/>
          </a:prstGeom>
        </p:spPr>
      </p:pic>
      <p:sp>
        <p:nvSpPr>
          <p:cNvPr id="4" name="Slide Number Placeholder 3">
            <a:extLst>
              <a:ext uri="{FF2B5EF4-FFF2-40B4-BE49-F238E27FC236}">
                <a16:creationId xmlns:a16="http://schemas.microsoft.com/office/drawing/2014/main" id="{7F27CDC8-F063-AF4E-B2A8-26614D0FE4C4}"/>
              </a:ext>
            </a:extLst>
          </p:cNvPr>
          <p:cNvSpPr>
            <a:spLocks noGrp="1"/>
          </p:cNvSpPr>
          <p:nvPr>
            <p:ph type="sldNum" sz="quarter" idx="12"/>
          </p:nvPr>
        </p:nvSpPr>
        <p:spPr/>
        <p:txBody>
          <a:bodyPr/>
          <a:lstStyle/>
          <a:p>
            <a:fld id="{FE1C72F9-1132-3C4A-93C5-CF217ED18781}" type="slidenum">
              <a:rPr lang="en-GB" smtClean="0"/>
              <a:t>14</a:t>
            </a:fld>
            <a:endParaRPr lang="en-GB"/>
          </a:p>
        </p:txBody>
      </p:sp>
      <p:pic>
        <p:nvPicPr>
          <p:cNvPr id="6" name="Picture 5">
            <a:extLst>
              <a:ext uri="{FF2B5EF4-FFF2-40B4-BE49-F238E27FC236}">
                <a16:creationId xmlns:a16="http://schemas.microsoft.com/office/drawing/2014/main" id="{3B1C02D3-FBAB-DA40-9911-CE45FB132319}"/>
              </a:ext>
            </a:extLst>
          </p:cNvPr>
          <p:cNvPicPr>
            <a:picLocks noChangeAspect="1"/>
          </p:cNvPicPr>
          <p:nvPr/>
        </p:nvPicPr>
        <p:blipFill>
          <a:blip r:embed="rId4"/>
          <a:stretch>
            <a:fillRect/>
          </a:stretch>
        </p:blipFill>
        <p:spPr>
          <a:xfrm>
            <a:off x="2280252" y="1349479"/>
            <a:ext cx="7315449" cy="2685998"/>
          </a:xfrm>
          <a:prstGeom prst="rect">
            <a:avLst/>
          </a:prstGeom>
        </p:spPr>
      </p:pic>
      <p:pic>
        <p:nvPicPr>
          <p:cNvPr id="7" name="Picture 6">
            <a:extLst>
              <a:ext uri="{FF2B5EF4-FFF2-40B4-BE49-F238E27FC236}">
                <a16:creationId xmlns:a16="http://schemas.microsoft.com/office/drawing/2014/main" id="{28879FE4-7C57-5D48-9778-D2602D81062F}"/>
              </a:ext>
            </a:extLst>
          </p:cNvPr>
          <p:cNvPicPr>
            <a:picLocks noChangeAspect="1"/>
          </p:cNvPicPr>
          <p:nvPr/>
        </p:nvPicPr>
        <p:blipFill>
          <a:blip r:embed="rId5"/>
          <a:stretch>
            <a:fillRect/>
          </a:stretch>
        </p:blipFill>
        <p:spPr>
          <a:xfrm>
            <a:off x="838200" y="4035477"/>
            <a:ext cx="4199178" cy="2733623"/>
          </a:xfrm>
          <a:prstGeom prst="rect">
            <a:avLst/>
          </a:prstGeom>
        </p:spPr>
      </p:pic>
    </p:spTree>
    <p:extLst>
      <p:ext uri="{BB962C8B-B14F-4D97-AF65-F5344CB8AC3E}">
        <p14:creationId xmlns:p14="http://schemas.microsoft.com/office/powerpoint/2010/main" val="843218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9F291-3B26-D940-99AE-899B36EE7340}"/>
              </a:ext>
            </a:extLst>
          </p:cNvPr>
          <p:cNvSpPr>
            <a:spLocks noGrp="1"/>
          </p:cNvSpPr>
          <p:nvPr>
            <p:ph type="title"/>
          </p:nvPr>
        </p:nvSpPr>
        <p:spPr>
          <a:xfrm>
            <a:off x="838200" y="132896"/>
            <a:ext cx="2471057" cy="1325563"/>
          </a:xfrm>
        </p:spPr>
        <p:txBody>
          <a:bodyPr/>
          <a:lstStyle/>
          <a:p>
            <a:r>
              <a:rPr lang="en-GB" dirty="0"/>
              <a:t>Workflow</a:t>
            </a:r>
          </a:p>
        </p:txBody>
      </p:sp>
      <p:sp>
        <p:nvSpPr>
          <p:cNvPr id="3" name="Slide Number Placeholder 2">
            <a:extLst>
              <a:ext uri="{FF2B5EF4-FFF2-40B4-BE49-F238E27FC236}">
                <a16:creationId xmlns:a16="http://schemas.microsoft.com/office/drawing/2014/main" id="{A8442B45-56B8-8947-9A95-969F9455E670}"/>
              </a:ext>
            </a:extLst>
          </p:cNvPr>
          <p:cNvSpPr>
            <a:spLocks noGrp="1"/>
          </p:cNvSpPr>
          <p:nvPr>
            <p:ph type="sldNum" sz="quarter" idx="12"/>
          </p:nvPr>
        </p:nvSpPr>
        <p:spPr/>
        <p:txBody>
          <a:bodyPr/>
          <a:lstStyle/>
          <a:p>
            <a:fld id="{FE1C72F9-1132-3C4A-93C5-CF217ED18781}" type="slidenum">
              <a:rPr lang="en-GB" smtClean="0"/>
              <a:t>15</a:t>
            </a:fld>
            <a:endParaRPr lang="en-GB" dirty="0"/>
          </a:p>
        </p:txBody>
      </p:sp>
      <p:grpSp>
        <p:nvGrpSpPr>
          <p:cNvPr id="25" name="Group 24">
            <a:extLst>
              <a:ext uri="{FF2B5EF4-FFF2-40B4-BE49-F238E27FC236}">
                <a16:creationId xmlns:a16="http://schemas.microsoft.com/office/drawing/2014/main" id="{F54DCE45-55C9-F944-9808-29EFCA20C5C4}"/>
              </a:ext>
            </a:extLst>
          </p:cNvPr>
          <p:cNvGrpSpPr/>
          <p:nvPr/>
        </p:nvGrpSpPr>
        <p:grpSpPr>
          <a:xfrm>
            <a:off x="1888176" y="2046153"/>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1731798" y="2695636"/>
            <a:ext cx="1079142" cy="276999"/>
          </a:xfrm>
          <a:prstGeom prst="rect">
            <a:avLst/>
          </a:prstGeom>
          <a:noFill/>
        </p:spPr>
        <p:txBody>
          <a:bodyPr wrap="square" rtlCol="0">
            <a:spAutoFit/>
          </a:bodyPr>
          <a:lstStyle/>
          <a:p>
            <a:pPr algn="ctr"/>
            <a:r>
              <a:rPr lang="en-GB" sz="1200" dirty="0" err="1"/>
              <a:t>fastq</a:t>
            </a:r>
            <a:r>
              <a:rPr lang="en-GB" sz="1200" dirty="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1794967" y="1490547"/>
            <a:ext cx="1054712" cy="307777"/>
          </a:xfrm>
          <a:prstGeom prst="rect">
            <a:avLst/>
          </a:prstGeom>
          <a:noFill/>
        </p:spPr>
        <p:txBody>
          <a:bodyPr wrap="none" rtlCol="0">
            <a:spAutoFit/>
          </a:bodyPr>
          <a:lstStyle/>
          <a:p>
            <a:r>
              <a:rPr lang="en-GB" sz="1400" dirty="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182156" y="1490547"/>
            <a:ext cx="957313" cy="307777"/>
          </a:xfrm>
          <a:prstGeom prst="rect">
            <a:avLst/>
          </a:prstGeom>
          <a:noFill/>
        </p:spPr>
        <p:txBody>
          <a:bodyPr wrap="none" rtlCol="0">
            <a:spAutoFit/>
          </a:bodyPr>
          <a:lstStyle/>
          <a:p>
            <a:r>
              <a:rPr lang="en-GB" sz="1400" dirty="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82863" y="1941785"/>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181495" y="1382825"/>
            <a:ext cx="1418374" cy="523220"/>
          </a:xfrm>
          <a:prstGeom prst="rect">
            <a:avLst/>
          </a:prstGeom>
          <a:noFill/>
        </p:spPr>
        <p:txBody>
          <a:bodyPr wrap="square" rtlCol="0">
            <a:spAutoFit/>
          </a:bodyPr>
          <a:lstStyle/>
          <a:p>
            <a:pPr algn="ctr"/>
            <a:r>
              <a:rPr lang="en-GB" sz="1400" dirty="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484621" y="2057998"/>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172979" y="301448"/>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dirty="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dirty="0" err="1"/>
                <a:t>fasta</a:t>
              </a:r>
              <a:r>
                <a:rPr lang="en-GB" sz="1200" dirty="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134945" y="2077182"/>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471396" y="2695636"/>
            <a:ext cx="1155898" cy="276999"/>
          </a:xfrm>
          <a:prstGeom prst="rect">
            <a:avLst/>
          </a:prstGeom>
          <a:noFill/>
        </p:spPr>
        <p:txBody>
          <a:bodyPr wrap="square" rtlCol="0">
            <a:spAutoFit/>
          </a:bodyPr>
          <a:lstStyle/>
          <a:p>
            <a:pPr algn="ctr"/>
            <a:r>
              <a:rPr lang="en-GB" sz="1200" dirty="0"/>
              <a:t>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471396" y="1490547"/>
            <a:ext cx="1177758" cy="307777"/>
          </a:xfrm>
          <a:prstGeom prst="rect">
            <a:avLst/>
          </a:prstGeom>
          <a:noFill/>
        </p:spPr>
        <p:txBody>
          <a:bodyPr wrap="none" rtlCol="0">
            <a:spAutoFit/>
          </a:bodyPr>
          <a:lstStyle/>
          <a:p>
            <a:r>
              <a:rPr lang="en-GB" sz="1400" dirty="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351111" y="2695636"/>
            <a:ext cx="1079142" cy="276999"/>
          </a:xfrm>
          <a:prstGeom prst="rect">
            <a:avLst/>
          </a:prstGeom>
          <a:noFill/>
        </p:spPr>
        <p:txBody>
          <a:bodyPr wrap="square" rtlCol="0">
            <a:spAutoFit/>
          </a:bodyPr>
          <a:lstStyle/>
          <a:p>
            <a:pPr algn="ctr"/>
            <a:r>
              <a:rPr lang="en-GB" sz="1200" dirty="0" err="1"/>
              <a:t>fastq</a:t>
            </a:r>
            <a:r>
              <a:rPr lang="en-GB" sz="1200" dirty="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549808" y="3329520"/>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011471" y="3029873"/>
            <a:ext cx="2026260" cy="307777"/>
          </a:xfrm>
          <a:prstGeom prst="rect">
            <a:avLst/>
          </a:prstGeom>
          <a:noFill/>
        </p:spPr>
        <p:txBody>
          <a:bodyPr wrap="none" rtlCol="0">
            <a:spAutoFit/>
          </a:bodyPr>
          <a:lstStyle/>
          <a:p>
            <a:r>
              <a:rPr lang="en-GB" sz="1400" dirty="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446652" y="4367058"/>
            <a:ext cx="1155898" cy="276999"/>
          </a:xfrm>
          <a:prstGeom prst="rect">
            <a:avLst/>
          </a:prstGeom>
          <a:noFill/>
        </p:spPr>
        <p:txBody>
          <a:bodyPr wrap="square" rtlCol="0">
            <a:spAutoFit/>
          </a:bodyPr>
          <a:lstStyle/>
          <a:p>
            <a:pPr algn="ctr"/>
            <a:r>
              <a:rPr lang="en-GB" sz="1200" dirty="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482157" y="1139849"/>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8829498" y="824416"/>
            <a:ext cx="2390206" cy="307777"/>
          </a:xfrm>
          <a:prstGeom prst="rect">
            <a:avLst/>
          </a:prstGeom>
          <a:noFill/>
        </p:spPr>
        <p:txBody>
          <a:bodyPr wrap="none" rtlCol="0">
            <a:spAutoFit/>
          </a:bodyPr>
          <a:lstStyle/>
          <a:p>
            <a:r>
              <a:rPr lang="en-GB" sz="1400" dirty="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600447" y="2259022"/>
            <a:ext cx="848309" cy="276999"/>
          </a:xfrm>
          <a:prstGeom prst="rect">
            <a:avLst/>
          </a:prstGeom>
          <a:noFill/>
        </p:spPr>
        <p:txBody>
          <a:bodyPr wrap="none" rtlCol="0">
            <a:spAutoFit/>
          </a:bodyPr>
          <a:lstStyle/>
          <a:p>
            <a:r>
              <a:rPr lang="en-GB" sz="1200" dirty="0" err="1"/>
              <a:t>BigWig</a:t>
            </a:r>
            <a:r>
              <a:rPr lang="en-GB" sz="1200" dirty="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399592" y="2226128"/>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2959703" y="2239985"/>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512467" y="2239984"/>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5907318" y="1336225"/>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9826914" y="2748874"/>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6720011" y="2178552"/>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217001" y="4016350"/>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590578" y="3667922"/>
            <a:ext cx="1727139" cy="307777"/>
          </a:xfrm>
          <a:prstGeom prst="rect">
            <a:avLst/>
          </a:prstGeom>
          <a:noFill/>
        </p:spPr>
        <p:txBody>
          <a:bodyPr wrap="none" rtlCol="0">
            <a:spAutoFit/>
          </a:bodyPr>
          <a:lstStyle/>
          <a:p>
            <a:r>
              <a:rPr lang="en-GB" sz="1400" dirty="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4825078" y="5532258"/>
            <a:ext cx="1155898" cy="276999"/>
          </a:xfrm>
          <a:prstGeom prst="rect">
            <a:avLst/>
          </a:prstGeom>
          <a:noFill/>
        </p:spPr>
        <p:txBody>
          <a:bodyPr wrap="square" rtlCol="0">
            <a:spAutoFit/>
          </a:bodyPr>
          <a:lstStyle/>
          <a:p>
            <a:pPr algn="ctr"/>
            <a:r>
              <a:rPr lang="en-GB" sz="1200" dirty="0" err="1"/>
              <a:t>MultiQC</a:t>
            </a:r>
            <a:r>
              <a:rPr lang="en-GB" sz="1200" dirty="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7755479" y="3817848"/>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969248" y="3628670"/>
            <a:ext cx="1418530" cy="307777"/>
          </a:xfrm>
          <a:prstGeom prst="rect">
            <a:avLst/>
          </a:prstGeom>
          <a:noFill/>
        </p:spPr>
        <p:txBody>
          <a:bodyPr wrap="none" rtlCol="0">
            <a:spAutoFit/>
          </a:bodyPr>
          <a:lstStyle/>
          <a:p>
            <a:r>
              <a:rPr lang="en-GB" sz="1400" dirty="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nvGraphicFramePr>
        <p:xfrm>
          <a:off x="259321" y="4053532"/>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dirty="0"/>
                        <a:t>Gene/Region</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454992" y="3265752"/>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6729438" y="4603102"/>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207507" y="3261432"/>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248800" y="298443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3856443" y="2966697"/>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066795" y="29865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505133" y="4731944"/>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20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5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6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6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5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4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6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4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 grpId="0"/>
      <p:bldP spid="79" grpId="0"/>
      <p:bldP spid="21" grpId="0"/>
      <p:bldP spid="108" grpId="0"/>
      <p:bldP spid="110" grpId="0"/>
      <p:bldP spid="111" grpId="0"/>
      <p:bldP spid="27" grpId="0"/>
      <p:bldP spid="117" grpId="0"/>
      <p:bldP spid="78" grpId="0"/>
      <p:bldP spid="81" grpId="0"/>
      <p:bldP spid="123" grpId="0" animBg="1"/>
      <p:bldP spid="145" grpId="0"/>
      <p:bldP spid="146" grpId="0"/>
      <p:bldP spid="149" grpId="0"/>
      <p:bldP spid="15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88F91-4315-A84F-81CC-A2309DAEC1C8}"/>
              </a:ext>
            </a:extLst>
          </p:cNvPr>
          <p:cNvSpPr>
            <a:spLocks noGrp="1"/>
          </p:cNvSpPr>
          <p:nvPr>
            <p:ph type="title"/>
          </p:nvPr>
        </p:nvSpPr>
        <p:spPr/>
        <p:txBody>
          <a:bodyPr/>
          <a:lstStyle/>
          <a:p>
            <a:r>
              <a:rPr lang="en-GB" dirty="0"/>
              <a:t>Summarised workflow. 				pipelines</a:t>
            </a:r>
          </a:p>
        </p:txBody>
      </p:sp>
      <p:sp>
        <p:nvSpPr>
          <p:cNvPr id="3" name="Content Placeholder 2">
            <a:extLst>
              <a:ext uri="{FF2B5EF4-FFF2-40B4-BE49-F238E27FC236}">
                <a16:creationId xmlns:a16="http://schemas.microsoft.com/office/drawing/2014/main" id="{4128F570-366F-024A-A296-9050B8485465}"/>
              </a:ext>
            </a:extLst>
          </p:cNvPr>
          <p:cNvSpPr>
            <a:spLocks noGrp="1"/>
          </p:cNvSpPr>
          <p:nvPr>
            <p:ph idx="1"/>
          </p:nvPr>
        </p:nvSpPr>
        <p:spPr/>
        <p:txBody>
          <a:bodyPr/>
          <a:lstStyle/>
          <a:p>
            <a:r>
              <a:rPr lang="en-GB" dirty="0"/>
              <a:t>Bioinformatics community for curated pipelines</a:t>
            </a:r>
          </a:p>
          <a:p>
            <a:endParaRPr lang="en-GB" dirty="0"/>
          </a:p>
          <a:p>
            <a:endParaRPr lang="en-GB" dirty="0"/>
          </a:p>
          <a:p>
            <a:endParaRPr lang="en-GB" dirty="0"/>
          </a:p>
          <a:p>
            <a:r>
              <a:rPr lang="en-GB" dirty="0"/>
              <a:t>Completely reproducible, following gold standards and easy to implement</a:t>
            </a:r>
          </a:p>
          <a:p>
            <a:endParaRPr lang="en-GB" dirty="0"/>
          </a:p>
          <a:p>
            <a:r>
              <a:rPr lang="en-GB" dirty="0"/>
              <a:t>More and more pipelines are being introduced and updated</a:t>
            </a:r>
          </a:p>
          <a:p>
            <a:endParaRPr lang="en-GB" dirty="0"/>
          </a:p>
        </p:txBody>
      </p:sp>
      <p:sp>
        <p:nvSpPr>
          <p:cNvPr id="4" name="Slide Number Placeholder 3">
            <a:extLst>
              <a:ext uri="{FF2B5EF4-FFF2-40B4-BE49-F238E27FC236}">
                <a16:creationId xmlns:a16="http://schemas.microsoft.com/office/drawing/2014/main" id="{74637883-0128-BF46-947A-539DF5E4843B}"/>
              </a:ext>
            </a:extLst>
          </p:cNvPr>
          <p:cNvSpPr>
            <a:spLocks noGrp="1"/>
          </p:cNvSpPr>
          <p:nvPr>
            <p:ph type="sldNum" sz="quarter" idx="12"/>
          </p:nvPr>
        </p:nvSpPr>
        <p:spPr/>
        <p:txBody>
          <a:bodyPr/>
          <a:lstStyle/>
          <a:p>
            <a:fld id="{FE1C72F9-1132-3C4A-93C5-CF217ED18781}" type="slidenum">
              <a:rPr lang="en-GB" smtClean="0"/>
              <a:t>16</a:t>
            </a:fld>
            <a:endParaRPr lang="en-GB"/>
          </a:p>
        </p:txBody>
      </p:sp>
      <p:pic>
        <p:nvPicPr>
          <p:cNvPr id="5" name="Picture 4">
            <a:extLst>
              <a:ext uri="{FF2B5EF4-FFF2-40B4-BE49-F238E27FC236}">
                <a16:creationId xmlns:a16="http://schemas.microsoft.com/office/drawing/2014/main" id="{DF72AE5E-5034-FD4A-9903-6E906A3C4FD0}"/>
              </a:ext>
            </a:extLst>
          </p:cNvPr>
          <p:cNvPicPr>
            <a:picLocks noChangeAspect="1"/>
          </p:cNvPicPr>
          <p:nvPr/>
        </p:nvPicPr>
        <p:blipFill>
          <a:blip r:embed="rId3"/>
          <a:stretch>
            <a:fillRect/>
          </a:stretch>
        </p:blipFill>
        <p:spPr>
          <a:xfrm>
            <a:off x="6096000" y="556376"/>
            <a:ext cx="3138477" cy="816004"/>
          </a:xfrm>
          <a:prstGeom prst="rect">
            <a:avLst/>
          </a:prstGeom>
        </p:spPr>
      </p:pic>
      <p:sp>
        <p:nvSpPr>
          <p:cNvPr id="6" name="Rectangle 5">
            <a:extLst>
              <a:ext uri="{FF2B5EF4-FFF2-40B4-BE49-F238E27FC236}">
                <a16:creationId xmlns:a16="http://schemas.microsoft.com/office/drawing/2014/main" id="{DC4C0867-9BDB-9840-B1F1-A668A879BECD}"/>
              </a:ext>
            </a:extLst>
          </p:cNvPr>
          <p:cNvSpPr/>
          <p:nvPr/>
        </p:nvSpPr>
        <p:spPr>
          <a:xfrm>
            <a:off x="1908810" y="2368635"/>
            <a:ext cx="3348990" cy="830997"/>
          </a:xfrm>
          <a:prstGeom prst="rect">
            <a:avLst/>
          </a:prstGeom>
        </p:spPr>
        <p:txBody>
          <a:bodyPr wrap="square" numCol="1">
            <a:spAutoFit/>
          </a:bodyPr>
          <a:lstStyle/>
          <a:p>
            <a:pPr marL="742950" lvl="1" indent="-285750">
              <a:buFont typeface="Arial" panose="020B0604020202020204" pitchFamily="34" charset="0"/>
              <a:buChar char="•"/>
            </a:pPr>
            <a:r>
              <a:rPr lang="en-GB" sz="2400" dirty="0"/>
              <a:t>Bulk </a:t>
            </a:r>
            <a:r>
              <a:rPr lang="en-GB" sz="2400" dirty="0" err="1"/>
              <a:t>RNAseq</a:t>
            </a:r>
            <a:endParaRPr lang="en-GB" sz="2400" dirty="0"/>
          </a:p>
          <a:p>
            <a:pPr marL="742950" lvl="1" indent="-285750">
              <a:buFont typeface="Arial" panose="020B0604020202020204" pitchFamily="34" charset="0"/>
              <a:buChar char="•"/>
            </a:pPr>
            <a:r>
              <a:rPr lang="en-GB" sz="2400" dirty="0"/>
              <a:t>Single Cell </a:t>
            </a:r>
            <a:r>
              <a:rPr lang="en-GB" sz="2400" dirty="0" err="1"/>
              <a:t>RNAseq</a:t>
            </a:r>
            <a:r>
              <a:rPr lang="en-GB" sz="2400" dirty="0"/>
              <a:t> </a:t>
            </a:r>
          </a:p>
        </p:txBody>
      </p:sp>
      <p:sp>
        <p:nvSpPr>
          <p:cNvPr id="7" name="Rectangle 6">
            <a:extLst>
              <a:ext uri="{FF2B5EF4-FFF2-40B4-BE49-F238E27FC236}">
                <a16:creationId xmlns:a16="http://schemas.microsoft.com/office/drawing/2014/main" id="{3351689F-DCC5-4248-B674-FC4D9F059D96}"/>
              </a:ext>
            </a:extLst>
          </p:cNvPr>
          <p:cNvSpPr/>
          <p:nvPr/>
        </p:nvSpPr>
        <p:spPr>
          <a:xfrm>
            <a:off x="5676900" y="2368635"/>
            <a:ext cx="6096000" cy="1200329"/>
          </a:xfrm>
          <a:prstGeom prst="rect">
            <a:avLst/>
          </a:prstGeom>
        </p:spPr>
        <p:txBody>
          <a:bodyPr numCol="1">
            <a:spAutoFit/>
          </a:bodyPr>
          <a:lstStyle/>
          <a:p>
            <a:pPr marL="742950" lvl="1" indent="-285750">
              <a:buFont typeface="Arial" panose="020B0604020202020204" pitchFamily="34" charset="0"/>
              <a:buChar char="•"/>
            </a:pPr>
            <a:r>
              <a:rPr lang="en-GB" sz="2400" dirty="0" err="1"/>
              <a:t>ATACseq</a:t>
            </a:r>
            <a:endParaRPr lang="en-GB" sz="2400" dirty="0"/>
          </a:p>
          <a:p>
            <a:pPr marL="742950" lvl="1" indent="-285750">
              <a:buFont typeface="Arial" panose="020B0604020202020204" pitchFamily="34" charset="0"/>
              <a:buChar char="•"/>
            </a:pPr>
            <a:r>
              <a:rPr lang="en-GB" sz="2400" dirty="0" err="1"/>
              <a:t>ChIPseq</a:t>
            </a:r>
            <a:endParaRPr lang="en-GB" sz="2400" dirty="0"/>
          </a:p>
          <a:p>
            <a:pPr marL="742950" lvl="1" indent="-285750">
              <a:buFont typeface="Arial" panose="020B0604020202020204" pitchFamily="34" charset="0"/>
              <a:buChar char="•"/>
            </a:pPr>
            <a:r>
              <a:rPr lang="en-GB" sz="2400" dirty="0" err="1"/>
              <a:t>HICseq</a:t>
            </a:r>
            <a:endParaRPr lang="en-GB" sz="2400" dirty="0"/>
          </a:p>
        </p:txBody>
      </p:sp>
      <p:sp>
        <p:nvSpPr>
          <p:cNvPr id="8" name="Rectangle 7">
            <a:extLst>
              <a:ext uri="{FF2B5EF4-FFF2-40B4-BE49-F238E27FC236}">
                <a16:creationId xmlns:a16="http://schemas.microsoft.com/office/drawing/2014/main" id="{09DA083C-801B-1146-AFD2-6FF85D13A1F7}"/>
              </a:ext>
            </a:extLst>
          </p:cNvPr>
          <p:cNvSpPr/>
          <p:nvPr/>
        </p:nvSpPr>
        <p:spPr>
          <a:xfrm>
            <a:off x="309921" y="6176963"/>
            <a:ext cx="2565318" cy="369332"/>
          </a:xfrm>
          <a:prstGeom prst="rect">
            <a:avLst/>
          </a:prstGeom>
        </p:spPr>
        <p:txBody>
          <a:bodyPr wrap="none">
            <a:spAutoFit/>
          </a:bodyPr>
          <a:lstStyle/>
          <a:p>
            <a:r>
              <a:rPr lang="en-GB" dirty="0">
                <a:hlinkClick r:id="rId4"/>
              </a:rPr>
              <a:t>https://</a:t>
            </a:r>
            <a:r>
              <a:rPr lang="en-GB" dirty="0" err="1">
                <a:hlinkClick r:id="rId4"/>
              </a:rPr>
              <a:t>nf-co.re</a:t>
            </a:r>
            <a:r>
              <a:rPr lang="en-GB" dirty="0">
                <a:hlinkClick r:id="rId4"/>
              </a:rPr>
              <a:t>/pipelines</a:t>
            </a:r>
            <a:endParaRPr lang="en-GB" dirty="0"/>
          </a:p>
        </p:txBody>
      </p:sp>
    </p:spTree>
    <p:extLst>
      <p:ext uri="{BB962C8B-B14F-4D97-AF65-F5344CB8AC3E}">
        <p14:creationId xmlns:p14="http://schemas.microsoft.com/office/powerpoint/2010/main" val="156695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C7E69EB-FD69-DA4F-8774-0BB629876613}"/>
              </a:ext>
            </a:extLst>
          </p:cNvPr>
          <p:cNvSpPr/>
          <p:nvPr/>
        </p:nvSpPr>
        <p:spPr>
          <a:xfrm>
            <a:off x="6096000" y="3149072"/>
            <a:ext cx="2588277" cy="660832"/>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Read</a:t>
            </a:r>
            <a:r>
              <a:rPr lang="en-GB" sz="2400" b="1" dirty="0"/>
              <a:t> </a:t>
            </a:r>
            <a:r>
              <a:rPr lang="en-GB" sz="2800" b="1" dirty="0"/>
              <a:t>alignment</a:t>
            </a:r>
            <a:endParaRPr lang="en-GB" sz="2400" b="1" dirty="0"/>
          </a:p>
        </p:txBody>
      </p:sp>
      <p:sp>
        <p:nvSpPr>
          <p:cNvPr id="2" name="Title 1">
            <a:extLst>
              <a:ext uri="{FF2B5EF4-FFF2-40B4-BE49-F238E27FC236}">
                <a16:creationId xmlns:a16="http://schemas.microsoft.com/office/drawing/2014/main" id="{7CF9F291-3B26-D940-99AE-899B36EE7340}"/>
              </a:ext>
            </a:extLst>
          </p:cNvPr>
          <p:cNvSpPr>
            <a:spLocks noGrp="1"/>
          </p:cNvSpPr>
          <p:nvPr>
            <p:ph type="title"/>
          </p:nvPr>
        </p:nvSpPr>
        <p:spPr>
          <a:xfrm>
            <a:off x="838200" y="365125"/>
            <a:ext cx="2323598" cy="1325563"/>
          </a:xfrm>
        </p:spPr>
        <p:txBody>
          <a:bodyPr/>
          <a:lstStyle/>
          <a:p>
            <a:r>
              <a:rPr lang="en-GB" dirty="0"/>
              <a:t>Agenda</a:t>
            </a:r>
          </a:p>
        </p:txBody>
      </p:sp>
      <p:sp>
        <p:nvSpPr>
          <p:cNvPr id="4" name="Right Arrow 3">
            <a:extLst>
              <a:ext uri="{FF2B5EF4-FFF2-40B4-BE49-F238E27FC236}">
                <a16:creationId xmlns:a16="http://schemas.microsoft.com/office/drawing/2014/main" id="{EE34AB15-9C89-A54F-A429-6CCC97A298C3}"/>
              </a:ext>
            </a:extLst>
          </p:cNvPr>
          <p:cNvSpPr/>
          <p:nvPr/>
        </p:nvSpPr>
        <p:spPr>
          <a:xfrm rot="5400000">
            <a:off x="2844629" y="3429763"/>
            <a:ext cx="5303520" cy="280585"/>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a:extLst>
              <a:ext uri="{FF2B5EF4-FFF2-40B4-BE49-F238E27FC236}">
                <a16:creationId xmlns:a16="http://schemas.microsoft.com/office/drawing/2014/main" id="{38EDA69E-CD98-5548-982B-7612DFB13859}"/>
              </a:ext>
            </a:extLst>
          </p:cNvPr>
          <p:cNvSpPr/>
          <p:nvPr/>
        </p:nvSpPr>
        <p:spPr>
          <a:xfrm>
            <a:off x="6117970" y="908348"/>
            <a:ext cx="2030352" cy="66083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File formats</a:t>
            </a:r>
          </a:p>
        </p:txBody>
      </p:sp>
      <p:sp>
        <p:nvSpPr>
          <p:cNvPr id="8" name="Rectangle 7">
            <a:extLst>
              <a:ext uri="{FF2B5EF4-FFF2-40B4-BE49-F238E27FC236}">
                <a16:creationId xmlns:a16="http://schemas.microsoft.com/office/drawing/2014/main" id="{80E0562E-5C8B-E041-B4A9-9108D9865264}"/>
              </a:ext>
            </a:extLst>
          </p:cNvPr>
          <p:cNvSpPr/>
          <p:nvPr/>
        </p:nvSpPr>
        <p:spPr>
          <a:xfrm>
            <a:off x="8496300" y="859691"/>
            <a:ext cx="857250" cy="830997"/>
          </a:xfrm>
          <a:prstGeom prst="rect">
            <a:avLst/>
          </a:prstGeom>
        </p:spPr>
        <p:txBody>
          <a:bodyPr wrap="square" numCol="1">
            <a:spAutoFit/>
          </a:bodyPr>
          <a:lstStyle/>
          <a:p>
            <a:pPr marL="0" lvl="1"/>
            <a:r>
              <a:rPr lang="en-GB" sz="2400" dirty="0" err="1"/>
              <a:t>Fasta</a:t>
            </a:r>
            <a:endParaRPr lang="en-GB" sz="2400" dirty="0"/>
          </a:p>
          <a:p>
            <a:pPr marL="0" lvl="1"/>
            <a:r>
              <a:rPr lang="en-GB" sz="2400" dirty="0" err="1"/>
              <a:t>Fastq</a:t>
            </a:r>
            <a:endParaRPr lang="en-GB" sz="2400" dirty="0"/>
          </a:p>
        </p:txBody>
      </p:sp>
      <p:sp>
        <p:nvSpPr>
          <p:cNvPr id="10" name="Rounded Rectangle 9">
            <a:extLst>
              <a:ext uri="{FF2B5EF4-FFF2-40B4-BE49-F238E27FC236}">
                <a16:creationId xmlns:a16="http://schemas.microsoft.com/office/drawing/2014/main" id="{B363BFEA-8F6B-F044-8E71-7299415F0FCB}"/>
              </a:ext>
            </a:extLst>
          </p:cNvPr>
          <p:cNvSpPr/>
          <p:nvPr/>
        </p:nvSpPr>
        <p:spPr>
          <a:xfrm>
            <a:off x="6096000" y="2057106"/>
            <a:ext cx="3614421" cy="66083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Trimming and filtering</a:t>
            </a:r>
          </a:p>
        </p:txBody>
      </p:sp>
      <p:sp>
        <p:nvSpPr>
          <p:cNvPr id="14" name="Rounded Rectangle 13">
            <a:extLst>
              <a:ext uri="{FF2B5EF4-FFF2-40B4-BE49-F238E27FC236}">
                <a16:creationId xmlns:a16="http://schemas.microsoft.com/office/drawing/2014/main" id="{6F30CFD4-4321-E544-8652-07C769720747}"/>
              </a:ext>
            </a:extLst>
          </p:cNvPr>
          <p:cNvSpPr/>
          <p:nvPr/>
        </p:nvSpPr>
        <p:spPr>
          <a:xfrm>
            <a:off x="6117969" y="4241038"/>
            <a:ext cx="2913002" cy="660832"/>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Read count tables</a:t>
            </a:r>
          </a:p>
        </p:txBody>
      </p:sp>
      <p:sp>
        <p:nvSpPr>
          <p:cNvPr id="3" name="Slide Number Placeholder 2">
            <a:extLst>
              <a:ext uri="{FF2B5EF4-FFF2-40B4-BE49-F238E27FC236}">
                <a16:creationId xmlns:a16="http://schemas.microsoft.com/office/drawing/2014/main" id="{2E40FBB5-F449-4048-9F9F-5A97604ECC89}"/>
              </a:ext>
            </a:extLst>
          </p:cNvPr>
          <p:cNvSpPr>
            <a:spLocks noGrp="1"/>
          </p:cNvSpPr>
          <p:nvPr>
            <p:ph type="sldNum" sz="quarter" idx="12"/>
          </p:nvPr>
        </p:nvSpPr>
        <p:spPr/>
        <p:txBody>
          <a:bodyPr/>
          <a:lstStyle/>
          <a:p>
            <a:fld id="{FE1C72F9-1132-3C4A-93C5-CF217ED18781}" type="slidenum">
              <a:rPr lang="en-GB" smtClean="0"/>
              <a:t>2</a:t>
            </a:fld>
            <a:endParaRPr lang="en-GB"/>
          </a:p>
        </p:txBody>
      </p:sp>
      <p:sp>
        <p:nvSpPr>
          <p:cNvPr id="11" name="Rounded Rectangle 10">
            <a:extLst>
              <a:ext uri="{FF2B5EF4-FFF2-40B4-BE49-F238E27FC236}">
                <a16:creationId xmlns:a16="http://schemas.microsoft.com/office/drawing/2014/main" id="{150546D8-D5F2-B04F-B7FD-08A8F783FF09}"/>
              </a:ext>
            </a:extLst>
          </p:cNvPr>
          <p:cNvSpPr/>
          <p:nvPr/>
        </p:nvSpPr>
        <p:spPr>
          <a:xfrm>
            <a:off x="6117969" y="5333004"/>
            <a:ext cx="2566308" cy="660832"/>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Quality control</a:t>
            </a:r>
          </a:p>
        </p:txBody>
      </p:sp>
      <p:sp>
        <p:nvSpPr>
          <p:cNvPr id="9" name="Rectangle 8">
            <a:extLst>
              <a:ext uri="{FF2B5EF4-FFF2-40B4-BE49-F238E27FC236}">
                <a16:creationId xmlns:a16="http://schemas.microsoft.com/office/drawing/2014/main" id="{AE57902B-5434-E244-BE1A-B1016E86F210}"/>
              </a:ext>
            </a:extLst>
          </p:cNvPr>
          <p:cNvSpPr/>
          <p:nvPr/>
        </p:nvSpPr>
        <p:spPr>
          <a:xfrm>
            <a:off x="9523344" y="829615"/>
            <a:ext cx="1581150" cy="830997"/>
          </a:xfrm>
          <a:prstGeom prst="rect">
            <a:avLst/>
          </a:prstGeom>
        </p:spPr>
        <p:txBody>
          <a:bodyPr wrap="square">
            <a:spAutoFit/>
          </a:bodyPr>
          <a:lstStyle/>
          <a:p>
            <a:pPr marL="0" lvl="1"/>
            <a:r>
              <a:rPr lang="en-GB" sz="2400" dirty="0"/>
              <a:t>SAM/BAM</a:t>
            </a:r>
          </a:p>
          <a:p>
            <a:pPr marL="0" lvl="1"/>
            <a:r>
              <a:rPr lang="en-GB" sz="2400" dirty="0"/>
              <a:t>GTF/GFF3</a:t>
            </a:r>
          </a:p>
        </p:txBody>
      </p:sp>
      <p:sp>
        <p:nvSpPr>
          <p:cNvPr id="12" name="TextBox 11">
            <a:extLst>
              <a:ext uri="{FF2B5EF4-FFF2-40B4-BE49-F238E27FC236}">
                <a16:creationId xmlns:a16="http://schemas.microsoft.com/office/drawing/2014/main" id="{67B5ACF3-BDFD-B54F-82DC-8C5C89145A02}"/>
              </a:ext>
            </a:extLst>
          </p:cNvPr>
          <p:cNvSpPr txBox="1"/>
          <p:nvPr/>
        </p:nvSpPr>
        <p:spPr>
          <a:xfrm>
            <a:off x="2890931" y="2152650"/>
            <a:ext cx="2226572" cy="369332"/>
          </a:xfrm>
          <a:prstGeom prst="rect">
            <a:avLst/>
          </a:prstGeom>
          <a:noFill/>
        </p:spPr>
        <p:txBody>
          <a:bodyPr wrap="none" rtlCol="0">
            <a:spAutoFit/>
          </a:bodyPr>
          <a:lstStyle/>
          <a:p>
            <a:pPr algn="r"/>
            <a:r>
              <a:rPr lang="en-GB" dirty="0" err="1"/>
              <a:t>Cutadapt</a:t>
            </a:r>
            <a:r>
              <a:rPr lang="en-GB" dirty="0"/>
              <a:t>/Trim Galore</a:t>
            </a:r>
          </a:p>
        </p:txBody>
      </p:sp>
      <p:sp>
        <p:nvSpPr>
          <p:cNvPr id="15" name="TextBox 14">
            <a:extLst>
              <a:ext uri="{FF2B5EF4-FFF2-40B4-BE49-F238E27FC236}">
                <a16:creationId xmlns:a16="http://schemas.microsoft.com/office/drawing/2014/main" id="{FCD5C455-03A8-3E48-9DD9-EFBEF7E85155}"/>
              </a:ext>
            </a:extLst>
          </p:cNvPr>
          <p:cNvSpPr txBox="1"/>
          <p:nvPr/>
        </p:nvSpPr>
        <p:spPr>
          <a:xfrm>
            <a:off x="2054768" y="3289744"/>
            <a:ext cx="3050963" cy="369332"/>
          </a:xfrm>
          <a:prstGeom prst="rect">
            <a:avLst/>
          </a:prstGeom>
          <a:noFill/>
        </p:spPr>
        <p:txBody>
          <a:bodyPr wrap="none" rtlCol="0">
            <a:spAutoFit/>
          </a:bodyPr>
          <a:lstStyle/>
          <a:p>
            <a:pPr algn="r"/>
            <a:r>
              <a:rPr lang="en-GB" dirty="0"/>
              <a:t>STAR/Bowtie2/Salmon/</a:t>
            </a:r>
            <a:r>
              <a:rPr lang="en-GB" dirty="0" err="1"/>
              <a:t>Kallisto</a:t>
            </a:r>
            <a:endParaRPr lang="en-GB" dirty="0"/>
          </a:p>
        </p:txBody>
      </p:sp>
      <p:sp>
        <p:nvSpPr>
          <p:cNvPr id="16" name="TextBox 15">
            <a:extLst>
              <a:ext uri="{FF2B5EF4-FFF2-40B4-BE49-F238E27FC236}">
                <a16:creationId xmlns:a16="http://schemas.microsoft.com/office/drawing/2014/main" id="{1C6F8320-84A0-9A40-9A42-BF42A25EBA9F}"/>
              </a:ext>
            </a:extLst>
          </p:cNvPr>
          <p:cNvSpPr txBox="1"/>
          <p:nvPr/>
        </p:nvSpPr>
        <p:spPr>
          <a:xfrm>
            <a:off x="3038857" y="5491454"/>
            <a:ext cx="2078646" cy="369332"/>
          </a:xfrm>
          <a:prstGeom prst="rect">
            <a:avLst/>
          </a:prstGeom>
          <a:noFill/>
        </p:spPr>
        <p:txBody>
          <a:bodyPr wrap="none" rtlCol="0">
            <a:spAutoFit/>
          </a:bodyPr>
          <a:lstStyle/>
          <a:p>
            <a:pPr algn="r"/>
            <a:r>
              <a:rPr lang="en-GB" dirty="0" err="1"/>
              <a:t>FastQC</a:t>
            </a:r>
            <a:r>
              <a:rPr lang="en-GB" dirty="0"/>
              <a:t> and </a:t>
            </a:r>
            <a:r>
              <a:rPr lang="en-GB" dirty="0" err="1"/>
              <a:t>MultiQC</a:t>
            </a:r>
            <a:endParaRPr lang="en-GB" dirty="0"/>
          </a:p>
        </p:txBody>
      </p:sp>
      <p:sp>
        <p:nvSpPr>
          <p:cNvPr id="17" name="TextBox 16">
            <a:extLst>
              <a:ext uri="{FF2B5EF4-FFF2-40B4-BE49-F238E27FC236}">
                <a16:creationId xmlns:a16="http://schemas.microsoft.com/office/drawing/2014/main" id="{42DA41A5-0BF3-F648-821D-0D59F0F40CE8}"/>
              </a:ext>
            </a:extLst>
          </p:cNvPr>
          <p:cNvSpPr txBox="1"/>
          <p:nvPr/>
        </p:nvSpPr>
        <p:spPr>
          <a:xfrm>
            <a:off x="1371285" y="4351407"/>
            <a:ext cx="3746218" cy="369332"/>
          </a:xfrm>
          <a:prstGeom prst="rect">
            <a:avLst/>
          </a:prstGeom>
          <a:noFill/>
        </p:spPr>
        <p:txBody>
          <a:bodyPr wrap="none" rtlCol="0">
            <a:spAutoFit/>
          </a:bodyPr>
          <a:lstStyle/>
          <a:p>
            <a:pPr algn="r"/>
            <a:r>
              <a:rPr lang="en-GB" dirty="0"/>
              <a:t>START/Salmon/</a:t>
            </a:r>
            <a:r>
              <a:rPr lang="en-GB" dirty="0" err="1"/>
              <a:t>Kallisto</a:t>
            </a:r>
            <a:r>
              <a:rPr lang="en-GB" dirty="0"/>
              <a:t>/</a:t>
            </a:r>
            <a:r>
              <a:rPr lang="en-GB" dirty="0" err="1"/>
              <a:t>FeatureCounts</a:t>
            </a:r>
            <a:endParaRPr lang="en-GB" dirty="0"/>
          </a:p>
        </p:txBody>
      </p:sp>
    </p:spTree>
    <p:extLst>
      <p:ext uri="{BB962C8B-B14F-4D97-AF65-F5344CB8AC3E}">
        <p14:creationId xmlns:p14="http://schemas.microsoft.com/office/powerpoint/2010/main" val="3577359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9F291-3B26-D940-99AE-899B36EE7340}"/>
              </a:ext>
            </a:extLst>
          </p:cNvPr>
          <p:cNvSpPr>
            <a:spLocks noGrp="1"/>
          </p:cNvSpPr>
          <p:nvPr>
            <p:ph type="title"/>
          </p:nvPr>
        </p:nvSpPr>
        <p:spPr/>
        <p:txBody>
          <a:bodyPr/>
          <a:lstStyle/>
          <a:p>
            <a:r>
              <a:rPr lang="en-GB" dirty="0"/>
              <a:t>File formats</a:t>
            </a:r>
          </a:p>
        </p:txBody>
      </p:sp>
      <p:sp>
        <p:nvSpPr>
          <p:cNvPr id="3" name="Subtitle 2">
            <a:extLst>
              <a:ext uri="{FF2B5EF4-FFF2-40B4-BE49-F238E27FC236}">
                <a16:creationId xmlns:a16="http://schemas.microsoft.com/office/drawing/2014/main" id="{5C82CA9B-64F4-7F4D-980D-6B11B3D4F0EE}"/>
              </a:ext>
            </a:extLst>
          </p:cNvPr>
          <p:cNvSpPr>
            <a:spLocks noGrp="1"/>
          </p:cNvSpPr>
          <p:nvPr>
            <p:ph idx="1"/>
          </p:nvPr>
        </p:nvSpPr>
        <p:spPr/>
        <p:txBody>
          <a:bodyPr/>
          <a:lstStyle/>
          <a:p>
            <a:pPr marL="0" indent="0">
              <a:buNone/>
            </a:pPr>
            <a:r>
              <a:rPr lang="en-GB" dirty="0"/>
              <a:t>In bioinformatics we use a plethora of different file formats for different tools and analysis</a:t>
            </a:r>
          </a:p>
          <a:p>
            <a:endParaRPr lang="en-GB" dirty="0"/>
          </a:p>
          <a:p>
            <a:pPr marL="0" indent="0">
              <a:buNone/>
            </a:pPr>
            <a:r>
              <a:rPr lang="en-GB" dirty="0"/>
              <a:t>UCSC Genome Browser provides a detailed description of main file formats and what they should contain</a:t>
            </a:r>
          </a:p>
        </p:txBody>
      </p:sp>
      <p:pic>
        <p:nvPicPr>
          <p:cNvPr id="4" name="Picture 3">
            <a:extLst>
              <a:ext uri="{FF2B5EF4-FFF2-40B4-BE49-F238E27FC236}">
                <a16:creationId xmlns:a16="http://schemas.microsoft.com/office/drawing/2014/main" id="{EDEDC7B0-DC2D-DB44-AE2E-6FC9745B8CBB}"/>
              </a:ext>
            </a:extLst>
          </p:cNvPr>
          <p:cNvPicPr>
            <a:picLocks noChangeAspect="1"/>
          </p:cNvPicPr>
          <p:nvPr/>
        </p:nvPicPr>
        <p:blipFill>
          <a:blip r:embed="rId3"/>
          <a:stretch>
            <a:fillRect/>
          </a:stretch>
        </p:blipFill>
        <p:spPr>
          <a:xfrm>
            <a:off x="2133600" y="4868863"/>
            <a:ext cx="7924800" cy="1308100"/>
          </a:xfrm>
          <a:prstGeom prst="rect">
            <a:avLst/>
          </a:prstGeom>
        </p:spPr>
      </p:pic>
      <p:sp>
        <p:nvSpPr>
          <p:cNvPr id="5" name="Slide Number Placeholder 4">
            <a:extLst>
              <a:ext uri="{FF2B5EF4-FFF2-40B4-BE49-F238E27FC236}">
                <a16:creationId xmlns:a16="http://schemas.microsoft.com/office/drawing/2014/main" id="{1B577B29-104C-0C4B-94F4-D9D03349A6D5}"/>
              </a:ext>
            </a:extLst>
          </p:cNvPr>
          <p:cNvSpPr>
            <a:spLocks noGrp="1"/>
          </p:cNvSpPr>
          <p:nvPr>
            <p:ph type="sldNum" sz="quarter" idx="12"/>
          </p:nvPr>
        </p:nvSpPr>
        <p:spPr/>
        <p:txBody>
          <a:bodyPr/>
          <a:lstStyle/>
          <a:p>
            <a:fld id="{FE1C72F9-1132-3C4A-93C5-CF217ED18781}" type="slidenum">
              <a:rPr lang="en-GB" smtClean="0"/>
              <a:t>3</a:t>
            </a:fld>
            <a:endParaRPr lang="en-GB"/>
          </a:p>
        </p:txBody>
      </p:sp>
    </p:spTree>
    <p:extLst>
      <p:ext uri="{BB962C8B-B14F-4D97-AF65-F5344CB8AC3E}">
        <p14:creationId xmlns:p14="http://schemas.microsoft.com/office/powerpoint/2010/main" val="164970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8B3273-F6E2-724F-8869-3442D69E38B4}"/>
              </a:ext>
            </a:extLst>
          </p:cNvPr>
          <p:cNvSpPr/>
          <p:nvPr/>
        </p:nvSpPr>
        <p:spPr>
          <a:xfrm>
            <a:off x="576172" y="6673334"/>
            <a:ext cx="184731" cy="369332"/>
          </a:xfrm>
          <a:prstGeom prst="rect">
            <a:avLst/>
          </a:prstGeom>
        </p:spPr>
        <p:txBody>
          <a:bodyPr wrap="none">
            <a:spAutoFit/>
          </a:bodyPr>
          <a:lstStyle/>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pic>
        <p:nvPicPr>
          <p:cNvPr id="10" name="Picture 9">
            <a:extLst>
              <a:ext uri="{FF2B5EF4-FFF2-40B4-BE49-F238E27FC236}">
                <a16:creationId xmlns:a16="http://schemas.microsoft.com/office/drawing/2014/main" id="{835B5BAD-9612-5841-8CDB-91AEC48617A6}"/>
              </a:ext>
            </a:extLst>
          </p:cNvPr>
          <p:cNvPicPr>
            <a:picLocks noChangeAspect="1"/>
          </p:cNvPicPr>
          <p:nvPr/>
        </p:nvPicPr>
        <p:blipFill>
          <a:blip r:embed="rId4"/>
          <a:stretch>
            <a:fillRect/>
          </a:stretch>
        </p:blipFill>
        <p:spPr>
          <a:xfrm>
            <a:off x="1511914" y="0"/>
            <a:ext cx="9168172" cy="6858000"/>
          </a:xfrm>
          <a:prstGeom prst="rect">
            <a:avLst/>
          </a:prstGeom>
        </p:spPr>
      </p:pic>
      <p:sp>
        <p:nvSpPr>
          <p:cNvPr id="2" name="Slide Number Placeholder 1">
            <a:extLst>
              <a:ext uri="{FF2B5EF4-FFF2-40B4-BE49-F238E27FC236}">
                <a16:creationId xmlns:a16="http://schemas.microsoft.com/office/drawing/2014/main" id="{E3B08638-4556-2D4F-9022-CE737209EDBB}"/>
              </a:ext>
            </a:extLst>
          </p:cNvPr>
          <p:cNvSpPr>
            <a:spLocks noGrp="1"/>
          </p:cNvSpPr>
          <p:nvPr>
            <p:ph type="sldNum" sz="quarter" idx="12"/>
          </p:nvPr>
        </p:nvSpPr>
        <p:spPr/>
        <p:txBody>
          <a:bodyPr/>
          <a:lstStyle/>
          <a:p>
            <a:fld id="{FE1C72F9-1132-3C4A-93C5-CF217ED18781}" type="slidenum">
              <a:rPr lang="en-GB" smtClean="0"/>
              <a:t>4</a:t>
            </a:fld>
            <a:endParaRPr lang="en-GB"/>
          </a:p>
        </p:txBody>
      </p:sp>
      <p:sp>
        <p:nvSpPr>
          <p:cNvPr id="3" name="Right Arrow 2">
            <a:extLst>
              <a:ext uri="{FF2B5EF4-FFF2-40B4-BE49-F238E27FC236}">
                <a16:creationId xmlns:a16="http://schemas.microsoft.com/office/drawing/2014/main" id="{9F063925-44A1-D646-AA64-54B64614FF5D}"/>
              </a:ext>
            </a:extLst>
          </p:cNvPr>
          <p:cNvSpPr/>
          <p:nvPr/>
        </p:nvSpPr>
        <p:spPr>
          <a:xfrm>
            <a:off x="1127760" y="640080"/>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ight Arrow 5">
            <a:extLst>
              <a:ext uri="{FF2B5EF4-FFF2-40B4-BE49-F238E27FC236}">
                <a16:creationId xmlns:a16="http://schemas.microsoft.com/office/drawing/2014/main" id="{9AE2FD32-1217-C04A-AD26-C3DDD1666D86}"/>
              </a:ext>
            </a:extLst>
          </p:cNvPr>
          <p:cNvSpPr/>
          <p:nvPr/>
        </p:nvSpPr>
        <p:spPr>
          <a:xfrm>
            <a:off x="7757160" y="1118870"/>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63D61E5D-F047-2541-9A70-CA79B850DC2A}"/>
              </a:ext>
            </a:extLst>
          </p:cNvPr>
          <p:cNvSpPr/>
          <p:nvPr/>
        </p:nvSpPr>
        <p:spPr>
          <a:xfrm>
            <a:off x="7757160" y="883920"/>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ight Arrow 7">
            <a:extLst>
              <a:ext uri="{FF2B5EF4-FFF2-40B4-BE49-F238E27FC236}">
                <a16:creationId xmlns:a16="http://schemas.microsoft.com/office/drawing/2014/main" id="{270AD0B7-B0ED-1845-8E6A-2D05FE6EFBE8}"/>
              </a:ext>
            </a:extLst>
          </p:cNvPr>
          <p:cNvSpPr/>
          <p:nvPr/>
        </p:nvSpPr>
        <p:spPr>
          <a:xfrm>
            <a:off x="1127760" y="6149340"/>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a:extLst>
              <a:ext uri="{FF2B5EF4-FFF2-40B4-BE49-F238E27FC236}">
                <a16:creationId xmlns:a16="http://schemas.microsoft.com/office/drawing/2014/main" id="{B27A9CF7-BDFF-7A4C-BAC5-9387CF25022A}"/>
              </a:ext>
            </a:extLst>
          </p:cNvPr>
          <p:cNvSpPr/>
          <p:nvPr/>
        </p:nvSpPr>
        <p:spPr>
          <a:xfrm>
            <a:off x="1127760" y="6394450"/>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82078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9F291-3B26-D940-99AE-899B36EE7340}"/>
              </a:ext>
            </a:extLst>
          </p:cNvPr>
          <p:cNvSpPr>
            <a:spLocks noGrp="1"/>
          </p:cNvSpPr>
          <p:nvPr>
            <p:ph type="title"/>
          </p:nvPr>
        </p:nvSpPr>
        <p:spPr>
          <a:xfrm>
            <a:off x="838200" y="132896"/>
            <a:ext cx="2471057" cy="1325563"/>
          </a:xfrm>
        </p:spPr>
        <p:txBody>
          <a:bodyPr/>
          <a:lstStyle/>
          <a:p>
            <a:r>
              <a:rPr lang="en-GB" dirty="0"/>
              <a:t>Workflow</a:t>
            </a:r>
          </a:p>
        </p:txBody>
      </p:sp>
      <p:sp>
        <p:nvSpPr>
          <p:cNvPr id="3" name="Slide Number Placeholder 2">
            <a:extLst>
              <a:ext uri="{FF2B5EF4-FFF2-40B4-BE49-F238E27FC236}">
                <a16:creationId xmlns:a16="http://schemas.microsoft.com/office/drawing/2014/main" id="{A8442B45-56B8-8947-9A95-969F9455E670}"/>
              </a:ext>
            </a:extLst>
          </p:cNvPr>
          <p:cNvSpPr>
            <a:spLocks noGrp="1"/>
          </p:cNvSpPr>
          <p:nvPr>
            <p:ph type="sldNum" sz="quarter" idx="12"/>
          </p:nvPr>
        </p:nvSpPr>
        <p:spPr/>
        <p:txBody>
          <a:bodyPr/>
          <a:lstStyle/>
          <a:p>
            <a:fld id="{FE1C72F9-1132-3C4A-93C5-CF217ED18781}" type="slidenum">
              <a:rPr lang="en-GB" smtClean="0"/>
              <a:t>5</a:t>
            </a:fld>
            <a:endParaRPr lang="en-GB" dirty="0"/>
          </a:p>
        </p:txBody>
      </p:sp>
      <p:grpSp>
        <p:nvGrpSpPr>
          <p:cNvPr id="25" name="Group 24">
            <a:extLst>
              <a:ext uri="{FF2B5EF4-FFF2-40B4-BE49-F238E27FC236}">
                <a16:creationId xmlns:a16="http://schemas.microsoft.com/office/drawing/2014/main" id="{F54DCE45-55C9-F944-9808-29EFCA20C5C4}"/>
              </a:ext>
            </a:extLst>
          </p:cNvPr>
          <p:cNvGrpSpPr/>
          <p:nvPr/>
        </p:nvGrpSpPr>
        <p:grpSpPr>
          <a:xfrm>
            <a:off x="1888176" y="2046153"/>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1731798" y="2695636"/>
            <a:ext cx="1079142" cy="276999"/>
          </a:xfrm>
          <a:prstGeom prst="rect">
            <a:avLst/>
          </a:prstGeom>
          <a:noFill/>
        </p:spPr>
        <p:txBody>
          <a:bodyPr wrap="square" rtlCol="0">
            <a:spAutoFit/>
          </a:bodyPr>
          <a:lstStyle/>
          <a:p>
            <a:pPr algn="ctr"/>
            <a:r>
              <a:rPr lang="en-GB" sz="1200" dirty="0" err="1"/>
              <a:t>fastq</a:t>
            </a:r>
            <a:r>
              <a:rPr lang="en-GB" sz="1200" dirty="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1794967" y="1490547"/>
            <a:ext cx="1054712" cy="307777"/>
          </a:xfrm>
          <a:prstGeom prst="rect">
            <a:avLst/>
          </a:prstGeom>
          <a:noFill/>
        </p:spPr>
        <p:txBody>
          <a:bodyPr wrap="none" rtlCol="0">
            <a:spAutoFit/>
          </a:bodyPr>
          <a:lstStyle/>
          <a:p>
            <a:r>
              <a:rPr lang="en-GB" sz="1400" dirty="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182156" y="1490547"/>
            <a:ext cx="957313" cy="307777"/>
          </a:xfrm>
          <a:prstGeom prst="rect">
            <a:avLst/>
          </a:prstGeom>
          <a:noFill/>
        </p:spPr>
        <p:txBody>
          <a:bodyPr wrap="none" rtlCol="0">
            <a:spAutoFit/>
          </a:bodyPr>
          <a:lstStyle/>
          <a:p>
            <a:r>
              <a:rPr lang="en-GB" sz="1400" dirty="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82863" y="1941785"/>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181495" y="1382825"/>
            <a:ext cx="1418374" cy="523220"/>
          </a:xfrm>
          <a:prstGeom prst="rect">
            <a:avLst/>
          </a:prstGeom>
          <a:noFill/>
        </p:spPr>
        <p:txBody>
          <a:bodyPr wrap="square" rtlCol="0">
            <a:spAutoFit/>
          </a:bodyPr>
          <a:lstStyle/>
          <a:p>
            <a:pPr algn="ctr"/>
            <a:r>
              <a:rPr lang="en-GB" sz="1400" dirty="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484621" y="2057998"/>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172979" y="301448"/>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dirty="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dirty="0" err="1"/>
                <a:t>fasta</a:t>
              </a:r>
              <a:r>
                <a:rPr lang="en-GB" sz="1200" dirty="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134945" y="2077182"/>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471396" y="2695636"/>
            <a:ext cx="1155898" cy="276999"/>
          </a:xfrm>
          <a:prstGeom prst="rect">
            <a:avLst/>
          </a:prstGeom>
          <a:noFill/>
        </p:spPr>
        <p:txBody>
          <a:bodyPr wrap="square" rtlCol="0">
            <a:spAutoFit/>
          </a:bodyPr>
          <a:lstStyle/>
          <a:p>
            <a:pPr algn="ctr"/>
            <a:r>
              <a:rPr lang="en-GB" sz="1200" dirty="0"/>
              <a:t>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471396" y="1490547"/>
            <a:ext cx="1177758" cy="307777"/>
          </a:xfrm>
          <a:prstGeom prst="rect">
            <a:avLst/>
          </a:prstGeom>
          <a:noFill/>
        </p:spPr>
        <p:txBody>
          <a:bodyPr wrap="none" rtlCol="0">
            <a:spAutoFit/>
          </a:bodyPr>
          <a:lstStyle/>
          <a:p>
            <a:r>
              <a:rPr lang="en-GB" sz="1400" dirty="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351111" y="2695636"/>
            <a:ext cx="1079142" cy="276999"/>
          </a:xfrm>
          <a:prstGeom prst="rect">
            <a:avLst/>
          </a:prstGeom>
          <a:noFill/>
        </p:spPr>
        <p:txBody>
          <a:bodyPr wrap="square" rtlCol="0">
            <a:spAutoFit/>
          </a:bodyPr>
          <a:lstStyle/>
          <a:p>
            <a:pPr algn="ctr"/>
            <a:r>
              <a:rPr lang="en-GB" sz="1200" dirty="0" err="1"/>
              <a:t>fastq</a:t>
            </a:r>
            <a:r>
              <a:rPr lang="en-GB" sz="1200" dirty="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549808" y="3329520"/>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011471" y="3029873"/>
            <a:ext cx="2026260" cy="307777"/>
          </a:xfrm>
          <a:prstGeom prst="rect">
            <a:avLst/>
          </a:prstGeom>
          <a:noFill/>
        </p:spPr>
        <p:txBody>
          <a:bodyPr wrap="none" rtlCol="0">
            <a:spAutoFit/>
          </a:bodyPr>
          <a:lstStyle/>
          <a:p>
            <a:r>
              <a:rPr lang="en-GB" sz="1400" dirty="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446652" y="4367058"/>
            <a:ext cx="1155898" cy="276999"/>
          </a:xfrm>
          <a:prstGeom prst="rect">
            <a:avLst/>
          </a:prstGeom>
          <a:noFill/>
        </p:spPr>
        <p:txBody>
          <a:bodyPr wrap="square" rtlCol="0">
            <a:spAutoFit/>
          </a:bodyPr>
          <a:lstStyle/>
          <a:p>
            <a:pPr algn="ctr"/>
            <a:r>
              <a:rPr lang="en-GB" sz="1200" dirty="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482157" y="1139849"/>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8829498" y="824416"/>
            <a:ext cx="2390206" cy="307777"/>
          </a:xfrm>
          <a:prstGeom prst="rect">
            <a:avLst/>
          </a:prstGeom>
          <a:noFill/>
        </p:spPr>
        <p:txBody>
          <a:bodyPr wrap="none" rtlCol="0">
            <a:spAutoFit/>
          </a:bodyPr>
          <a:lstStyle/>
          <a:p>
            <a:r>
              <a:rPr lang="en-GB" sz="1400" dirty="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600447" y="2259022"/>
            <a:ext cx="848309" cy="276999"/>
          </a:xfrm>
          <a:prstGeom prst="rect">
            <a:avLst/>
          </a:prstGeom>
          <a:noFill/>
        </p:spPr>
        <p:txBody>
          <a:bodyPr wrap="none" rtlCol="0">
            <a:spAutoFit/>
          </a:bodyPr>
          <a:lstStyle/>
          <a:p>
            <a:r>
              <a:rPr lang="en-GB" sz="1200" dirty="0" err="1"/>
              <a:t>BigWig</a:t>
            </a:r>
            <a:r>
              <a:rPr lang="en-GB" sz="1200" dirty="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399592" y="2226128"/>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2959703" y="2239985"/>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512467" y="2239984"/>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5907318" y="1336225"/>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9826914" y="2748874"/>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6720011" y="2178552"/>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217001" y="4016350"/>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590578" y="3667922"/>
            <a:ext cx="1727139" cy="307777"/>
          </a:xfrm>
          <a:prstGeom prst="rect">
            <a:avLst/>
          </a:prstGeom>
          <a:noFill/>
        </p:spPr>
        <p:txBody>
          <a:bodyPr wrap="none" rtlCol="0">
            <a:spAutoFit/>
          </a:bodyPr>
          <a:lstStyle/>
          <a:p>
            <a:r>
              <a:rPr lang="en-GB" sz="1400" dirty="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4825078" y="5532258"/>
            <a:ext cx="1155898" cy="276999"/>
          </a:xfrm>
          <a:prstGeom prst="rect">
            <a:avLst/>
          </a:prstGeom>
          <a:noFill/>
        </p:spPr>
        <p:txBody>
          <a:bodyPr wrap="square" rtlCol="0">
            <a:spAutoFit/>
          </a:bodyPr>
          <a:lstStyle/>
          <a:p>
            <a:pPr algn="ctr"/>
            <a:r>
              <a:rPr lang="en-GB" sz="1200" dirty="0" err="1"/>
              <a:t>MultiQC</a:t>
            </a:r>
            <a:r>
              <a:rPr lang="en-GB" sz="1200" dirty="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7755479" y="3817848"/>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969248" y="3628670"/>
            <a:ext cx="1418530" cy="307777"/>
          </a:xfrm>
          <a:prstGeom prst="rect">
            <a:avLst/>
          </a:prstGeom>
          <a:noFill/>
        </p:spPr>
        <p:txBody>
          <a:bodyPr wrap="none" rtlCol="0">
            <a:spAutoFit/>
          </a:bodyPr>
          <a:lstStyle/>
          <a:p>
            <a:r>
              <a:rPr lang="en-GB" sz="1400" dirty="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extLst>
              <p:ext uri="{D42A27DB-BD31-4B8C-83A1-F6EECF244321}">
                <p14:modId xmlns:p14="http://schemas.microsoft.com/office/powerpoint/2010/main" val="274693078"/>
              </p:ext>
            </p:extLst>
          </p:nvPr>
        </p:nvGraphicFramePr>
        <p:xfrm>
          <a:off x="259321" y="4053532"/>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dirty="0"/>
                        <a:t>Gene/Region</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454992" y="3265752"/>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6729438" y="4603102"/>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207507" y="3261432"/>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248800" y="298443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3856443" y="2966697"/>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066795" y="29865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505133" y="4731944"/>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383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37B5A-08DF-9344-BC1B-2FEBE44FA07D}"/>
              </a:ext>
            </a:extLst>
          </p:cNvPr>
          <p:cNvSpPr>
            <a:spLocks noGrp="1"/>
          </p:cNvSpPr>
          <p:nvPr>
            <p:ph type="title"/>
          </p:nvPr>
        </p:nvSpPr>
        <p:spPr/>
        <p:txBody>
          <a:bodyPr/>
          <a:lstStyle/>
          <a:p>
            <a:r>
              <a:rPr lang="en-GB" dirty="0" err="1"/>
              <a:t>Fasta</a:t>
            </a:r>
            <a:r>
              <a:rPr lang="en-GB" dirty="0"/>
              <a:t> format</a:t>
            </a:r>
          </a:p>
        </p:txBody>
      </p:sp>
      <p:sp>
        <p:nvSpPr>
          <p:cNvPr id="6" name="Content Placeholder 5">
            <a:extLst>
              <a:ext uri="{FF2B5EF4-FFF2-40B4-BE49-F238E27FC236}">
                <a16:creationId xmlns:a16="http://schemas.microsoft.com/office/drawing/2014/main" id="{DE86B9D7-53AD-EB4B-8459-A225C9D1CF29}"/>
              </a:ext>
            </a:extLst>
          </p:cNvPr>
          <p:cNvSpPr>
            <a:spLocks noGrp="1"/>
          </p:cNvSpPr>
          <p:nvPr>
            <p:ph idx="1"/>
          </p:nvPr>
        </p:nvSpPr>
        <p:spPr/>
        <p:txBody>
          <a:bodyPr>
            <a:normAutofit lnSpcReduction="10000"/>
          </a:bodyPr>
          <a:lstStyle/>
          <a:p>
            <a:endParaRPr lang="en-GB" dirty="0"/>
          </a:p>
          <a:p>
            <a:endParaRPr lang="en-GB" dirty="0"/>
          </a:p>
          <a:p>
            <a:endParaRPr lang="en-GB" dirty="0"/>
          </a:p>
          <a:p>
            <a:r>
              <a:rPr lang="en-GB" dirty="0" err="1"/>
              <a:t>Aminoacid</a:t>
            </a:r>
            <a:r>
              <a:rPr lang="en-GB" dirty="0"/>
              <a:t> or nucleotide sequence</a:t>
            </a:r>
          </a:p>
          <a:p>
            <a:endParaRPr lang="en-GB" dirty="0"/>
          </a:p>
          <a:p>
            <a:r>
              <a:rPr lang="en-GB" dirty="0"/>
              <a:t>Starts with a single line description ”&gt;”, </a:t>
            </a:r>
          </a:p>
          <a:p>
            <a:pPr lvl="1"/>
            <a:r>
              <a:rPr lang="en-GB" dirty="0"/>
              <a:t>Reference IDs or descriptions of the sequence, separated by “|”</a:t>
            </a:r>
          </a:p>
          <a:p>
            <a:endParaRPr lang="en-GB" dirty="0"/>
          </a:p>
          <a:p>
            <a:r>
              <a:rPr lang="en-GB" dirty="0"/>
              <a:t>Usually used for reference genomes or exomes</a:t>
            </a:r>
          </a:p>
        </p:txBody>
      </p:sp>
      <p:sp>
        <p:nvSpPr>
          <p:cNvPr id="4" name="Slide Number Placeholder 3">
            <a:extLst>
              <a:ext uri="{FF2B5EF4-FFF2-40B4-BE49-F238E27FC236}">
                <a16:creationId xmlns:a16="http://schemas.microsoft.com/office/drawing/2014/main" id="{ADF72547-A25C-E74D-9B6D-992C3D4271F1}"/>
              </a:ext>
            </a:extLst>
          </p:cNvPr>
          <p:cNvSpPr>
            <a:spLocks noGrp="1"/>
          </p:cNvSpPr>
          <p:nvPr>
            <p:ph type="sldNum" sz="quarter" idx="12"/>
          </p:nvPr>
        </p:nvSpPr>
        <p:spPr/>
        <p:txBody>
          <a:bodyPr/>
          <a:lstStyle/>
          <a:p>
            <a:fld id="{FE1C72F9-1132-3C4A-93C5-CF217ED18781}" type="slidenum">
              <a:rPr lang="en-GB" smtClean="0"/>
              <a:t>6</a:t>
            </a:fld>
            <a:endParaRPr lang="en-GB"/>
          </a:p>
        </p:txBody>
      </p:sp>
      <p:sp>
        <p:nvSpPr>
          <p:cNvPr id="7" name="Right Arrow 6">
            <a:extLst>
              <a:ext uri="{FF2B5EF4-FFF2-40B4-BE49-F238E27FC236}">
                <a16:creationId xmlns:a16="http://schemas.microsoft.com/office/drawing/2014/main" id="{ED6142DD-97F9-154D-A16B-D59E27C337BD}"/>
              </a:ext>
            </a:extLst>
          </p:cNvPr>
          <p:cNvSpPr/>
          <p:nvPr/>
        </p:nvSpPr>
        <p:spPr>
          <a:xfrm>
            <a:off x="1268730" y="1837055"/>
            <a:ext cx="834390" cy="174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ame 7">
            <a:extLst>
              <a:ext uri="{FF2B5EF4-FFF2-40B4-BE49-F238E27FC236}">
                <a16:creationId xmlns:a16="http://schemas.microsoft.com/office/drawing/2014/main" id="{696037F7-5693-5C4E-BA85-D74B627B285E}"/>
              </a:ext>
            </a:extLst>
          </p:cNvPr>
          <p:cNvSpPr/>
          <p:nvPr/>
        </p:nvSpPr>
        <p:spPr>
          <a:xfrm>
            <a:off x="2103120" y="1711546"/>
            <a:ext cx="6507480" cy="38957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TextBox 2">
            <a:extLst>
              <a:ext uri="{FF2B5EF4-FFF2-40B4-BE49-F238E27FC236}">
                <a16:creationId xmlns:a16="http://schemas.microsoft.com/office/drawing/2014/main" id="{175BEBD7-2F55-234A-BD66-10B5FB578023}"/>
              </a:ext>
            </a:extLst>
          </p:cNvPr>
          <p:cNvSpPr txBox="1"/>
          <p:nvPr/>
        </p:nvSpPr>
        <p:spPr>
          <a:xfrm>
            <a:off x="2103120" y="1779837"/>
            <a:ext cx="7590539" cy="1323439"/>
          </a:xfrm>
          <a:prstGeom prst="rect">
            <a:avLst/>
          </a:prstGeom>
          <a:noFill/>
        </p:spPr>
        <p:txBody>
          <a:bodyPr wrap="none" rtlCol="0">
            <a:spAutoFit/>
          </a:bodyPr>
          <a:lstStyle/>
          <a:p>
            <a:r>
              <a:rPr lang="en-GB" sz="1600" dirty="0">
                <a:latin typeface="Andale Mono" panose="020B0509000000000004" pitchFamily="49" charset="0"/>
              </a:rPr>
              <a:t>&gt;mm10_chr1| Chromosome 1 of Mouse genome version 10</a:t>
            </a:r>
          </a:p>
          <a:p>
            <a:r>
              <a:rPr lang="en-US" sz="1600" dirty="0">
                <a:latin typeface="Andale Mono" panose="020B0509000000000004" pitchFamily="49" charset="0"/>
              </a:rPr>
              <a:t>CACACACTTTTCTCACACTATTAGGTAACCCTCTGCCTTATTCCACACTTCCTCCATGAT</a:t>
            </a:r>
          </a:p>
          <a:p>
            <a:r>
              <a:rPr lang="en-US" sz="1600" dirty="0">
                <a:latin typeface="Andale Mono" panose="020B0509000000000004" pitchFamily="49" charset="0"/>
              </a:rPr>
              <a:t>GTGCTCCCCGTAGTCACAAAGCCAGCTGGAGACAGACTAGAGCAATGAGCCAAAAGTAGA</a:t>
            </a:r>
          </a:p>
          <a:p>
            <a:r>
              <a:rPr lang="en-US" sz="1600" dirty="0">
                <a:latin typeface="Andale Mono" panose="020B0509000000000004" pitchFamily="49" charset="0"/>
              </a:rPr>
              <a:t>CCTTTCCTCCTTTTAACTTGACTGTCTTGAATATTCTGGTACAGTAACAGAAATCTGACT</a:t>
            </a:r>
          </a:p>
          <a:p>
            <a:r>
              <a:rPr lang="en-US" sz="1600" dirty="0">
                <a:latin typeface="Andale Mono" panose="020B0509000000000004" pitchFamily="49" charset="0"/>
              </a:rPr>
              <a:t>AGCAGGTCCTTGAGTGAATTCCACCTACATGTGGATATGTGTGAGGATAGAGACCTGTTC</a:t>
            </a:r>
          </a:p>
        </p:txBody>
      </p:sp>
    </p:spTree>
    <p:extLst>
      <p:ext uri="{BB962C8B-B14F-4D97-AF65-F5344CB8AC3E}">
        <p14:creationId xmlns:p14="http://schemas.microsoft.com/office/powerpoint/2010/main" val="297035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4CC0E-D6F0-794F-9150-EF056B3ACFB1}"/>
              </a:ext>
            </a:extLst>
          </p:cNvPr>
          <p:cNvSpPr>
            <a:spLocks noGrp="1"/>
          </p:cNvSpPr>
          <p:nvPr>
            <p:ph type="title"/>
          </p:nvPr>
        </p:nvSpPr>
        <p:spPr/>
        <p:txBody>
          <a:bodyPr/>
          <a:lstStyle/>
          <a:p>
            <a:r>
              <a:rPr lang="en-GB" dirty="0" err="1"/>
              <a:t>FastQ</a:t>
            </a:r>
            <a:r>
              <a:rPr lang="en-GB" dirty="0"/>
              <a:t>. Raw read file format</a:t>
            </a:r>
          </a:p>
        </p:txBody>
      </p:sp>
      <p:sp>
        <p:nvSpPr>
          <p:cNvPr id="3" name="Content Placeholder 2">
            <a:extLst>
              <a:ext uri="{FF2B5EF4-FFF2-40B4-BE49-F238E27FC236}">
                <a16:creationId xmlns:a16="http://schemas.microsoft.com/office/drawing/2014/main" id="{C8E66EA1-B725-0C44-8CB4-96DA7DA34F75}"/>
              </a:ext>
            </a:extLst>
          </p:cNvPr>
          <p:cNvSpPr>
            <a:spLocks noGrp="1"/>
          </p:cNvSpPr>
          <p:nvPr>
            <p:ph idx="1"/>
          </p:nvPr>
        </p:nvSpPr>
        <p:spPr>
          <a:xfrm>
            <a:off x="838200" y="2903220"/>
            <a:ext cx="10515600" cy="3273743"/>
          </a:xfrm>
        </p:spPr>
        <p:txBody>
          <a:bodyPr>
            <a:normAutofit fontScale="92500" lnSpcReduction="10000"/>
          </a:bodyPr>
          <a:lstStyle/>
          <a:p>
            <a:r>
              <a:rPr lang="en-GB" dirty="0"/>
              <a:t>Read information out of the sequencer</a:t>
            </a:r>
          </a:p>
          <a:p>
            <a:endParaRPr lang="en-GB" dirty="0"/>
          </a:p>
          <a:p>
            <a:r>
              <a:rPr lang="en-GB" dirty="0"/>
              <a:t>Contains</a:t>
            </a:r>
          </a:p>
          <a:p>
            <a:pPr lvl="1"/>
            <a:r>
              <a:rPr lang="en-GB" dirty="0">
                <a:solidFill>
                  <a:schemeClr val="accent1"/>
                </a:solidFill>
              </a:rPr>
              <a:t>ID of the read</a:t>
            </a:r>
            <a:r>
              <a:rPr lang="en-GB" dirty="0"/>
              <a:t>. ID and description depends on technology</a:t>
            </a:r>
            <a:endParaRPr lang="en-GB" dirty="0">
              <a:solidFill>
                <a:schemeClr val="accent1"/>
              </a:solidFill>
            </a:endParaRPr>
          </a:p>
          <a:p>
            <a:pPr lvl="1"/>
            <a:r>
              <a:rPr lang="en-GB" dirty="0">
                <a:solidFill>
                  <a:schemeClr val="accent6"/>
                </a:solidFill>
              </a:rPr>
              <a:t>Sequence</a:t>
            </a:r>
          </a:p>
          <a:p>
            <a:pPr lvl="1"/>
            <a:r>
              <a:rPr lang="en-GB" dirty="0">
                <a:solidFill>
                  <a:schemeClr val="accent2"/>
                </a:solidFill>
              </a:rPr>
              <a:t>Quality of each nucleotide (</a:t>
            </a:r>
            <a:r>
              <a:rPr lang="en-GB" dirty="0" err="1">
                <a:solidFill>
                  <a:schemeClr val="accent2"/>
                </a:solidFill>
              </a:rPr>
              <a:t>Phred</a:t>
            </a:r>
            <a:r>
              <a:rPr lang="en-GB" dirty="0">
                <a:solidFill>
                  <a:schemeClr val="accent2"/>
                </a:solidFill>
              </a:rPr>
              <a:t> score/quality)</a:t>
            </a:r>
          </a:p>
          <a:p>
            <a:pPr lvl="1"/>
            <a:endParaRPr lang="en-GB" dirty="0">
              <a:solidFill>
                <a:schemeClr val="accent2"/>
              </a:solidFill>
            </a:endParaRPr>
          </a:p>
          <a:p>
            <a:r>
              <a:rPr lang="en-GB" dirty="0"/>
              <a:t>We can use </a:t>
            </a:r>
            <a:r>
              <a:rPr lang="en-GB" dirty="0" err="1"/>
              <a:t>Phred</a:t>
            </a:r>
            <a:r>
              <a:rPr lang="en-GB" dirty="0"/>
              <a:t> score to filter low quality reads</a:t>
            </a:r>
          </a:p>
        </p:txBody>
      </p:sp>
      <p:sp>
        <p:nvSpPr>
          <p:cNvPr id="4" name="Slide Number Placeholder 3">
            <a:extLst>
              <a:ext uri="{FF2B5EF4-FFF2-40B4-BE49-F238E27FC236}">
                <a16:creationId xmlns:a16="http://schemas.microsoft.com/office/drawing/2014/main" id="{6C604385-ED26-7842-8036-74EC7550D14A}"/>
              </a:ext>
            </a:extLst>
          </p:cNvPr>
          <p:cNvSpPr>
            <a:spLocks noGrp="1"/>
          </p:cNvSpPr>
          <p:nvPr>
            <p:ph type="sldNum" sz="quarter" idx="12"/>
          </p:nvPr>
        </p:nvSpPr>
        <p:spPr/>
        <p:txBody>
          <a:bodyPr/>
          <a:lstStyle/>
          <a:p>
            <a:fld id="{FE1C72F9-1132-3C4A-93C5-CF217ED18781}" type="slidenum">
              <a:rPr lang="en-GB" smtClean="0"/>
              <a:t>7</a:t>
            </a:fld>
            <a:endParaRPr lang="en-GB"/>
          </a:p>
        </p:txBody>
      </p:sp>
      <p:pic>
        <p:nvPicPr>
          <p:cNvPr id="5" name="Picture 4">
            <a:extLst>
              <a:ext uri="{FF2B5EF4-FFF2-40B4-BE49-F238E27FC236}">
                <a16:creationId xmlns:a16="http://schemas.microsoft.com/office/drawing/2014/main" id="{32F30678-4B9C-444E-BB7A-354FAEB4B299}"/>
              </a:ext>
            </a:extLst>
          </p:cNvPr>
          <p:cNvPicPr>
            <a:picLocks noChangeAspect="1"/>
          </p:cNvPicPr>
          <p:nvPr/>
        </p:nvPicPr>
        <p:blipFill rotWithShape="1">
          <a:blip r:embed="rId3"/>
          <a:srcRect b="7303"/>
          <a:stretch/>
        </p:blipFill>
        <p:spPr>
          <a:xfrm>
            <a:off x="4174490" y="1494155"/>
            <a:ext cx="3481008" cy="1226185"/>
          </a:xfrm>
          <a:prstGeom prst="rect">
            <a:avLst/>
          </a:prstGeom>
        </p:spPr>
      </p:pic>
      <p:sp>
        <p:nvSpPr>
          <p:cNvPr id="6" name="Right Arrow 5">
            <a:extLst>
              <a:ext uri="{FF2B5EF4-FFF2-40B4-BE49-F238E27FC236}">
                <a16:creationId xmlns:a16="http://schemas.microsoft.com/office/drawing/2014/main" id="{087851B0-1382-4A4F-A095-B8D8C5123008}"/>
              </a:ext>
            </a:extLst>
          </p:cNvPr>
          <p:cNvSpPr/>
          <p:nvPr/>
        </p:nvSpPr>
        <p:spPr>
          <a:xfrm>
            <a:off x="3642995" y="1690688"/>
            <a:ext cx="650178" cy="1495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D99E9AC8-AD4C-D144-89B4-AF578A4448AF}"/>
              </a:ext>
            </a:extLst>
          </p:cNvPr>
          <p:cNvSpPr/>
          <p:nvPr/>
        </p:nvSpPr>
        <p:spPr>
          <a:xfrm>
            <a:off x="3642995" y="1980249"/>
            <a:ext cx="650178" cy="149542"/>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ight Arrow 7">
            <a:extLst>
              <a:ext uri="{FF2B5EF4-FFF2-40B4-BE49-F238E27FC236}">
                <a16:creationId xmlns:a16="http://schemas.microsoft.com/office/drawing/2014/main" id="{BE164F7B-7AF8-574B-8820-02451AB35EAC}"/>
              </a:ext>
            </a:extLst>
          </p:cNvPr>
          <p:cNvSpPr/>
          <p:nvPr/>
        </p:nvSpPr>
        <p:spPr>
          <a:xfrm>
            <a:off x="3642995" y="2537779"/>
            <a:ext cx="650178" cy="14954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eft Brace 8">
            <a:extLst>
              <a:ext uri="{FF2B5EF4-FFF2-40B4-BE49-F238E27FC236}">
                <a16:creationId xmlns:a16="http://schemas.microsoft.com/office/drawing/2014/main" id="{4571758D-A59A-3E4D-ABBF-CE130E4F5266}"/>
              </a:ext>
            </a:extLst>
          </p:cNvPr>
          <p:cNvSpPr/>
          <p:nvPr/>
        </p:nvSpPr>
        <p:spPr>
          <a:xfrm>
            <a:off x="7867650" y="5299454"/>
            <a:ext cx="152400" cy="95567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Rectangle 9">
            <a:extLst>
              <a:ext uri="{FF2B5EF4-FFF2-40B4-BE49-F238E27FC236}">
                <a16:creationId xmlns:a16="http://schemas.microsoft.com/office/drawing/2014/main" id="{706D3A1A-7066-C040-A0AD-3BB93B51FE1A}"/>
              </a:ext>
            </a:extLst>
          </p:cNvPr>
          <p:cNvSpPr/>
          <p:nvPr/>
        </p:nvSpPr>
        <p:spPr>
          <a:xfrm>
            <a:off x="8020050" y="5225717"/>
            <a:ext cx="1363130" cy="461665"/>
          </a:xfrm>
          <a:prstGeom prst="rect">
            <a:avLst/>
          </a:prstGeom>
        </p:spPr>
        <p:txBody>
          <a:bodyPr wrap="none">
            <a:spAutoFit/>
          </a:bodyPr>
          <a:lstStyle/>
          <a:p>
            <a:r>
              <a:rPr lang="en-GB" sz="2400" dirty="0" err="1"/>
              <a:t>CutAdapt</a:t>
            </a:r>
            <a:endParaRPr lang="en-GB" sz="2400" dirty="0"/>
          </a:p>
        </p:txBody>
      </p:sp>
      <p:sp>
        <p:nvSpPr>
          <p:cNvPr id="11" name="Rectangle 10">
            <a:extLst>
              <a:ext uri="{FF2B5EF4-FFF2-40B4-BE49-F238E27FC236}">
                <a16:creationId xmlns:a16="http://schemas.microsoft.com/office/drawing/2014/main" id="{2AC0FA69-ADFA-1242-853B-FE0E424FD2CB}"/>
              </a:ext>
            </a:extLst>
          </p:cNvPr>
          <p:cNvSpPr/>
          <p:nvPr/>
        </p:nvSpPr>
        <p:spPr>
          <a:xfrm>
            <a:off x="8020050" y="5835117"/>
            <a:ext cx="1740476" cy="461665"/>
          </a:xfrm>
          <a:prstGeom prst="rect">
            <a:avLst/>
          </a:prstGeom>
        </p:spPr>
        <p:txBody>
          <a:bodyPr wrap="none">
            <a:spAutoFit/>
          </a:bodyPr>
          <a:lstStyle/>
          <a:p>
            <a:r>
              <a:rPr lang="en-GB" sz="2400" dirty="0">
                <a:sym typeface="Wingdings" pitchFamily="2" charset="2"/>
              </a:rPr>
              <a:t>Trim Galore!</a:t>
            </a:r>
            <a:endParaRPr lang="en-GB" sz="2400" dirty="0"/>
          </a:p>
        </p:txBody>
      </p:sp>
    </p:spTree>
    <p:extLst>
      <p:ext uri="{BB962C8B-B14F-4D97-AF65-F5344CB8AC3E}">
        <p14:creationId xmlns:p14="http://schemas.microsoft.com/office/powerpoint/2010/main" val="17259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D4835-4E38-BA4A-862E-42C3D1998A4F}"/>
              </a:ext>
            </a:extLst>
          </p:cNvPr>
          <p:cNvSpPr>
            <a:spLocks noGrp="1"/>
          </p:cNvSpPr>
          <p:nvPr>
            <p:ph type="title"/>
          </p:nvPr>
        </p:nvSpPr>
        <p:spPr/>
        <p:txBody>
          <a:bodyPr/>
          <a:lstStyle/>
          <a:p>
            <a:r>
              <a:rPr lang="en-GB" dirty="0"/>
              <a:t>Alignment. Traditional mapping</a:t>
            </a:r>
          </a:p>
        </p:txBody>
      </p:sp>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838200" y="1825625"/>
            <a:ext cx="10515600" cy="2243925"/>
          </a:xfrm>
        </p:spPr>
        <p:txBody>
          <a:bodyPr>
            <a:normAutofit lnSpcReduction="10000"/>
          </a:bodyPr>
          <a:lstStyle/>
          <a:p>
            <a:pPr marL="0" indent="0">
              <a:buNone/>
            </a:pPr>
            <a:r>
              <a:rPr lang="en-GB" dirty="0"/>
              <a:t>Align to reference genome – </a:t>
            </a:r>
            <a:r>
              <a:rPr lang="en-GB" dirty="0" err="1"/>
              <a:t>RNAseq</a:t>
            </a:r>
            <a:endParaRPr lang="en-GB" dirty="0"/>
          </a:p>
          <a:p>
            <a:pPr lvl="1"/>
            <a:r>
              <a:rPr lang="en-GB" dirty="0">
                <a:sym typeface="Wingdings" pitchFamily="2" charset="2"/>
              </a:rPr>
              <a:t>Before it was normal to map to the exome</a:t>
            </a:r>
          </a:p>
          <a:p>
            <a:pPr lvl="1"/>
            <a:r>
              <a:rPr lang="en-GB" dirty="0"/>
              <a:t>We are interested in genes or annotated regions </a:t>
            </a:r>
            <a:r>
              <a:rPr lang="en-GB" dirty="0">
                <a:sym typeface="Wingdings" pitchFamily="2" charset="2"/>
              </a:rPr>
              <a:t> GTF/GFF3</a:t>
            </a:r>
          </a:p>
          <a:p>
            <a:pPr marL="0" indent="0">
              <a:buNone/>
            </a:pPr>
            <a:endParaRPr lang="en-GB" dirty="0">
              <a:sym typeface="Wingdings" pitchFamily="2" charset="2"/>
            </a:endParaRPr>
          </a:p>
          <a:p>
            <a:pPr marL="0" indent="0">
              <a:buNone/>
            </a:pPr>
            <a:r>
              <a:rPr lang="en-GB" dirty="0"/>
              <a:t>Always try to align to the newest version of your reference! </a:t>
            </a:r>
            <a:endParaRPr lang="en-GB" dirty="0">
              <a:sym typeface="Wingdings" pitchFamily="2" charset="2"/>
            </a:endParaRPr>
          </a:p>
          <a:p>
            <a:pPr lvl="1"/>
            <a:endParaRPr lang="en-GB" dirty="0"/>
          </a:p>
        </p:txBody>
      </p:sp>
      <p:grpSp>
        <p:nvGrpSpPr>
          <p:cNvPr id="120" name="Group 119">
            <a:extLst>
              <a:ext uri="{FF2B5EF4-FFF2-40B4-BE49-F238E27FC236}">
                <a16:creationId xmlns:a16="http://schemas.microsoft.com/office/drawing/2014/main" id="{EA58AA15-FA21-CE4E-948D-5ABBB5B06C56}"/>
              </a:ext>
            </a:extLst>
          </p:cNvPr>
          <p:cNvGrpSpPr/>
          <p:nvPr/>
        </p:nvGrpSpPr>
        <p:grpSpPr>
          <a:xfrm>
            <a:off x="117959" y="4535334"/>
            <a:ext cx="2975285" cy="1435218"/>
            <a:chOff x="117959" y="4535334"/>
            <a:chExt cx="2975285" cy="1435218"/>
          </a:xfrm>
        </p:grpSpPr>
        <p:sp>
          <p:nvSpPr>
            <p:cNvPr id="85" name="Rounded Rectangle 84">
              <a:extLst>
                <a:ext uri="{FF2B5EF4-FFF2-40B4-BE49-F238E27FC236}">
                  <a16:creationId xmlns:a16="http://schemas.microsoft.com/office/drawing/2014/main" id="{CBE5F986-65E7-A249-B6EF-BE19381BEDF0}"/>
                </a:ext>
              </a:extLst>
            </p:cNvPr>
            <p:cNvSpPr/>
            <p:nvPr/>
          </p:nvSpPr>
          <p:spPr>
            <a:xfrm>
              <a:off x="761884" y="505406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ounded Rectangle 85">
              <a:extLst>
                <a:ext uri="{FF2B5EF4-FFF2-40B4-BE49-F238E27FC236}">
                  <a16:creationId xmlns:a16="http://schemas.microsoft.com/office/drawing/2014/main" id="{D6A92582-C30E-C749-8974-13D1F02E1130}"/>
                </a:ext>
              </a:extLst>
            </p:cNvPr>
            <p:cNvSpPr/>
            <p:nvPr/>
          </p:nvSpPr>
          <p:spPr>
            <a:xfrm>
              <a:off x="146901" y="4970407"/>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ounded Rectangle 86">
              <a:extLst>
                <a:ext uri="{FF2B5EF4-FFF2-40B4-BE49-F238E27FC236}">
                  <a16:creationId xmlns:a16="http://schemas.microsoft.com/office/drawing/2014/main" id="{6DE1BAB6-802A-6A47-88D7-F54540AB40DB}"/>
                </a:ext>
              </a:extLst>
            </p:cNvPr>
            <p:cNvSpPr/>
            <p:nvPr/>
          </p:nvSpPr>
          <p:spPr>
            <a:xfrm>
              <a:off x="117959" y="512195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ounded Rectangle 87">
              <a:extLst>
                <a:ext uri="{FF2B5EF4-FFF2-40B4-BE49-F238E27FC236}">
                  <a16:creationId xmlns:a16="http://schemas.microsoft.com/office/drawing/2014/main" id="{16C0C046-1B2B-2042-B3BF-EF758BFC911B}"/>
                </a:ext>
              </a:extLst>
            </p:cNvPr>
            <p:cNvSpPr/>
            <p:nvPr/>
          </p:nvSpPr>
          <p:spPr>
            <a:xfrm>
              <a:off x="945682" y="453533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ounded Rectangle 88">
              <a:extLst>
                <a:ext uri="{FF2B5EF4-FFF2-40B4-BE49-F238E27FC236}">
                  <a16:creationId xmlns:a16="http://schemas.microsoft.com/office/drawing/2014/main" id="{31C8F0EA-B65A-9B44-AEFF-1DA31921C0C1}"/>
                </a:ext>
              </a:extLst>
            </p:cNvPr>
            <p:cNvSpPr/>
            <p:nvPr/>
          </p:nvSpPr>
          <p:spPr>
            <a:xfrm>
              <a:off x="841425" y="4937365"/>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ounded Rectangle 89">
              <a:extLst>
                <a:ext uri="{FF2B5EF4-FFF2-40B4-BE49-F238E27FC236}">
                  <a16:creationId xmlns:a16="http://schemas.microsoft.com/office/drawing/2014/main" id="{C0692E40-8048-924B-9A7D-8BAF250C8F68}"/>
                </a:ext>
              </a:extLst>
            </p:cNvPr>
            <p:cNvSpPr/>
            <p:nvPr/>
          </p:nvSpPr>
          <p:spPr>
            <a:xfrm>
              <a:off x="210514" y="482471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A5D99796-D874-FB47-B11F-E6019869E8C0}"/>
                </a:ext>
              </a:extLst>
            </p:cNvPr>
            <p:cNvSpPr/>
            <p:nvPr/>
          </p:nvSpPr>
          <p:spPr>
            <a:xfrm>
              <a:off x="942136" y="4759209"/>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188C5C54-7144-DD41-88B2-F8E57EAEBE68}"/>
                </a:ext>
              </a:extLst>
            </p:cNvPr>
            <p:cNvSpPr/>
            <p:nvPr/>
          </p:nvSpPr>
          <p:spPr>
            <a:xfrm>
              <a:off x="312138" y="4605136"/>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TextBox 93">
              <a:extLst>
                <a:ext uri="{FF2B5EF4-FFF2-40B4-BE49-F238E27FC236}">
                  <a16:creationId xmlns:a16="http://schemas.microsoft.com/office/drawing/2014/main" id="{2D03A88F-66E0-3D4B-9F31-BCF206B64EE4}"/>
                </a:ext>
              </a:extLst>
            </p:cNvPr>
            <p:cNvSpPr txBox="1"/>
            <p:nvPr/>
          </p:nvSpPr>
          <p:spPr>
            <a:xfrm>
              <a:off x="210514" y="5324221"/>
              <a:ext cx="971741" cy="646331"/>
            </a:xfrm>
            <a:prstGeom prst="rect">
              <a:avLst/>
            </a:prstGeom>
            <a:noFill/>
          </p:spPr>
          <p:txBody>
            <a:bodyPr wrap="none" rtlCol="0">
              <a:spAutoFit/>
            </a:bodyPr>
            <a:lstStyle/>
            <a:p>
              <a:pPr algn="ctr"/>
              <a:r>
                <a:rPr lang="en-GB" dirty="0" err="1"/>
                <a:t>RNAseq</a:t>
              </a:r>
              <a:r>
                <a:rPr lang="en-GB" dirty="0"/>
                <a:t> </a:t>
              </a:r>
            </a:p>
            <a:p>
              <a:pPr algn="ctr"/>
              <a:r>
                <a:rPr lang="en-GB" dirty="0"/>
                <a:t>reads</a:t>
              </a:r>
            </a:p>
          </p:txBody>
        </p:sp>
        <p:sp>
          <p:nvSpPr>
            <p:cNvPr id="95" name="Rounded Rectangle 94">
              <a:extLst>
                <a:ext uri="{FF2B5EF4-FFF2-40B4-BE49-F238E27FC236}">
                  <a16:creationId xmlns:a16="http://schemas.microsoft.com/office/drawing/2014/main" id="{D9A1C5B6-5AA7-CB4A-A3DF-53AB0B29F190}"/>
                </a:ext>
              </a:extLst>
            </p:cNvPr>
            <p:cNvSpPr/>
            <p:nvPr/>
          </p:nvSpPr>
          <p:spPr>
            <a:xfrm>
              <a:off x="2398720" y="5075157"/>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7E8941F5-5209-A542-96F8-C04B72A68E35}"/>
                </a:ext>
              </a:extLst>
            </p:cNvPr>
            <p:cNvSpPr/>
            <p:nvPr/>
          </p:nvSpPr>
          <p:spPr>
            <a:xfrm>
              <a:off x="1783737" y="4991496"/>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ADA2D42C-3B14-A64E-A2BB-4B1D5C662866}"/>
                </a:ext>
              </a:extLst>
            </p:cNvPr>
            <p:cNvSpPr/>
            <p:nvPr/>
          </p:nvSpPr>
          <p:spPr>
            <a:xfrm>
              <a:off x="1754795" y="5143043"/>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498B4AE7-92AF-BE4E-BD79-BC16C5E4C4B7}"/>
                </a:ext>
              </a:extLst>
            </p:cNvPr>
            <p:cNvSpPr/>
            <p:nvPr/>
          </p:nvSpPr>
          <p:spPr>
            <a:xfrm>
              <a:off x="1889707" y="480455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687BD5E1-898F-A946-BB0B-908DBB0EFB3D}"/>
                </a:ext>
              </a:extLst>
            </p:cNvPr>
            <p:cNvSpPr/>
            <p:nvPr/>
          </p:nvSpPr>
          <p:spPr>
            <a:xfrm>
              <a:off x="2478261" y="4958454"/>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17A4B87-411A-724E-BA34-103091228A99}"/>
                </a:ext>
              </a:extLst>
            </p:cNvPr>
            <p:cNvSpPr/>
            <p:nvPr/>
          </p:nvSpPr>
          <p:spPr>
            <a:xfrm>
              <a:off x="1948974" y="462622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TextBox 102">
              <a:extLst>
                <a:ext uri="{FF2B5EF4-FFF2-40B4-BE49-F238E27FC236}">
                  <a16:creationId xmlns:a16="http://schemas.microsoft.com/office/drawing/2014/main" id="{96B6686C-CD65-D449-BE2B-FC125BBE37BC}"/>
                </a:ext>
              </a:extLst>
            </p:cNvPr>
            <p:cNvSpPr txBox="1"/>
            <p:nvPr/>
          </p:nvSpPr>
          <p:spPr>
            <a:xfrm>
              <a:off x="1480680" y="5312832"/>
              <a:ext cx="1550746" cy="646331"/>
            </a:xfrm>
            <a:prstGeom prst="rect">
              <a:avLst/>
            </a:prstGeom>
            <a:noFill/>
          </p:spPr>
          <p:txBody>
            <a:bodyPr wrap="none" rtlCol="0">
              <a:spAutoFit/>
            </a:bodyPr>
            <a:lstStyle/>
            <a:p>
              <a:pPr algn="ctr"/>
              <a:r>
                <a:rPr lang="en-GB" dirty="0"/>
                <a:t>ATAC/</a:t>
              </a:r>
              <a:r>
                <a:rPr lang="en-GB" dirty="0" err="1"/>
                <a:t>ChIP-seq</a:t>
              </a:r>
              <a:endParaRPr lang="en-GB" dirty="0"/>
            </a:p>
            <a:p>
              <a:pPr algn="ctr"/>
              <a:r>
                <a:rPr lang="en-GB" dirty="0"/>
                <a:t>reads</a:t>
              </a:r>
            </a:p>
          </p:txBody>
        </p:sp>
      </p:grpSp>
      <p:grpSp>
        <p:nvGrpSpPr>
          <p:cNvPr id="121" name="Group 120">
            <a:extLst>
              <a:ext uri="{FF2B5EF4-FFF2-40B4-BE49-F238E27FC236}">
                <a16:creationId xmlns:a16="http://schemas.microsoft.com/office/drawing/2014/main" id="{4CD4481F-67BD-9A44-9FA9-578AEEBD90FE}"/>
              </a:ext>
            </a:extLst>
          </p:cNvPr>
          <p:cNvGrpSpPr/>
          <p:nvPr/>
        </p:nvGrpSpPr>
        <p:grpSpPr>
          <a:xfrm>
            <a:off x="3312450" y="4291005"/>
            <a:ext cx="8283359" cy="2280108"/>
            <a:chOff x="3312450" y="4291005"/>
            <a:chExt cx="8283359" cy="2280108"/>
          </a:xfrm>
        </p:grpSpPr>
        <p:sp>
          <p:nvSpPr>
            <p:cNvPr id="114" name="Rounded Rectangle 113">
              <a:extLst>
                <a:ext uri="{FF2B5EF4-FFF2-40B4-BE49-F238E27FC236}">
                  <a16:creationId xmlns:a16="http://schemas.microsoft.com/office/drawing/2014/main" id="{B86014E6-3202-974E-A4BD-C5B512AFC662}"/>
                </a:ext>
              </a:extLst>
            </p:cNvPr>
            <p:cNvSpPr/>
            <p:nvPr/>
          </p:nvSpPr>
          <p:spPr>
            <a:xfrm>
              <a:off x="4249834" y="6017936"/>
              <a:ext cx="5486400" cy="48267"/>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ounded Rectangle 43">
              <a:extLst>
                <a:ext uri="{FF2B5EF4-FFF2-40B4-BE49-F238E27FC236}">
                  <a16:creationId xmlns:a16="http://schemas.microsoft.com/office/drawing/2014/main" id="{4B9B9FB9-5BBC-224C-9116-C636E20A769C}"/>
                </a:ext>
              </a:extLst>
            </p:cNvPr>
            <p:cNvSpPr/>
            <p:nvPr/>
          </p:nvSpPr>
          <p:spPr>
            <a:xfrm>
              <a:off x="4227618" y="4819203"/>
              <a:ext cx="5486400"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30FCC17A-11BF-0B48-B6F7-62B784802574}"/>
                </a:ext>
              </a:extLst>
            </p:cNvPr>
            <p:cNvSpPr txBox="1"/>
            <p:nvPr/>
          </p:nvSpPr>
          <p:spPr>
            <a:xfrm>
              <a:off x="10320078" y="4580371"/>
              <a:ext cx="1126783" cy="646331"/>
            </a:xfrm>
            <a:prstGeom prst="rect">
              <a:avLst/>
            </a:prstGeom>
            <a:noFill/>
          </p:spPr>
          <p:txBody>
            <a:bodyPr wrap="none" rtlCol="0">
              <a:spAutoFit/>
            </a:bodyPr>
            <a:lstStyle/>
            <a:p>
              <a:pPr algn="ctr"/>
              <a:r>
                <a:rPr lang="en-GB" dirty="0"/>
                <a:t>Reference</a:t>
              </a:r>
            </a:p>
            <a:p>
              <a:pPr algn="ctr"/>
              <a:r>
                <a:rPr lang="en-GB" dirty="0"/>
                <a:t>genome</a:t>
              </a:r>
            </a:p>
          </p:txBody>
        </p:sp>
        <p:sp>
          <p:nvSpPr>
            <p:cNvPr id="46" name="TextBox 45">
              <a:extLst>
                <a:ext uri="{FF2B5EF4-FFF2-40B4-BE49-F238E27FC236}">
                  <a16:creationId xmlns:a16="http://schemas.microsoft.com/office/drawing/2014/main" id="{C669C8CF-6F75-1742-857D-06DC9176CAB5}"/>
                </a:ext>
              </a:extLst>
            </p:cNvPr>
            <p:cNvSpPr txBox="1"/>
            <p:nvPr/>
          </p:nvSpPr>
          <p:spPr>
            <a:xfrm>
              <a:off x="10001911" y="5857693"/>
              <a:ext cx="1593898" cy="369332"/>
            </a:xfrm>
            <a:prstGeom prst="rect">
              <a:avLst/>
            </a:prstGeom>
            <a:noFill/>
          </p:spPr>
          <p:txBody>
            <a:bodyPr wrap="none" rtlCol="0">
              <a:spAutoFit/>
            </a:bodyPr>
            <a:lstStyle/>
            <a:p>
              <a:pPr algn="ctr"/>
              <a:r>
                <a:rPr lang="en-GB" dirty="0"/>
                <a:t>Genes (Exome)</a:t>
              </a:r>
            </a:p>
          </p:txBody>
        </p:sp>
        <p:sp>
          <p:nvSpPr>
            <p:cNvPr id="47" name="Rounded Rectangle 46">
              <a:extLst>
                <a:ext uri="{FF2B5EF4-FFF2-40B4-BE49-F238E27FC236}">
                  <a16:creationId xmlns:a16="http://schemas.microsoft.com/office/drawing/2014/main" id="{F0608410-395A-7841-A18B-1046A01840FB}"/>
                </a:ext>
              </a:extLst>
            </p:cNvPr>
            <p:cNvSpPr/>
            <p:nvPr/>
          </p:nvSpPr>
          <p:spPr>
            <a:xfrm>
              <a:off x="4940138"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ounded Rectangle 47">
              <a:extLst>
                <a:ext uri="{FF2B5EF4-FFF2-40B4-BE49-F238E27FC236}">
                  <a16:creationId xmlns:a16="http://schemas.microsoft.com/office/drawing/2014/main" id="{9716656B-6152-6846-8D63-5EA2864452A4}"/>
                </a:ext>
              </a:extLst>
            </p:cNvPr>
            <p:cNvSpPr/>
            <p:nvPr/>
          </p:nvSpPr>
          <p:spPr>
            <a:xfrm>
              <a:off x="8535645"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89021E1E-456F-4242-911D-72C04DA8E7FC}"/>
                </a:ext>
              </a:extLst>
            </p:cNvPr>
            <p:cNvSpPr txBox="1"/>
            <p:nvPr/>
          </p:nvSpPr>
          <p:spPr>
            <a:xfrm>
              <a:off x="4714032" y="5185055"/>
              <a:ext cx="832279" cy="369332"/>
            </a:xfrm>
            <a:prstGeom prst="rect">
              <a:avLst/>
            </a:prstGeom>
            <a:noFill/>
          </p:spPr>
          <p:txBody>
            <a:bodyPr wrap="none" rtlCol="0">
              <a:spAutoFit/>
            </a:bodyPr>
            <a:lstStyle/>
            <a:p>
              <a:r>
                <a:rPr lang="en-GB" dirty="0"/>
                <a:t>250 </a:t>
              </a:r>
              <a:r>
                <a:rPr lang="en-GB" dirty="0" err="1"/>
                <a:t>bp</a:t>
              </a:r>
              <a:endParaRPr lang="en-GB" dirty="0"/>
            </a:p>
          </p:txBody>
        </p:sp>
        <p:sp>
          <p:nvSpPr>
            <p:cNvPr id="52" name="TextBox 51">
              <a:extLst>
                <a:ext uri="{FF2B5EF4-FFF2-40B4-BE49-F238E27FC236}">
                  <a16:creationId xmlns:a16="http://schemas.microsoft.com/office/drawing/2014/main" id="{D73FA914-1D8A-344E-B50C-E10C253B4212}"/>
                </a:ext>
              </a:extLst>
            </p:cNvPr>
            <p:cNvSpPr txBox="1"/>
            <p:nvPr/>
          </p:nvSpPr>
          <p:spPr>
            <a:xfrm>
              <a:off x="5863869" y="5185055"/>
              <a:ext cx="832279" cy="369332"/>
            </a:xfrm>
            <a:prstGeom prst="rect">
              <a:avLst/>
            </a:prstGeom>
            <a:noFill/>
          </p:spPr>
          <p:txBody>
            <a:bodyPr wrap="none" rtlCol="0">
              <a:spAutoFit/>
            </a:bodyPr>
            <a:lstStyle/>
            <a:p>
              <a:r>
                <a:rPr lang="en-GB" dirty="0"/>
                <a:t>300 </a:t>
              </a:r>
              <a:r>
                <a:rPr lang="en-GB" dirty="0" err="1"/>
                <a:t>bp</a:t>
              </a:r>
              <a:endParaRPr lang="en-GB" dirty="0"/>
            </a:p>
          </p:txBody>
        </p:sp>
        <p:sp>
          <p:nvSpPr>
            <p:cNvPr id="53" name="TextBox 52">
              <a:extLst>
                <a:ext uri="{FF2B5EF4-FFF2-40B4-BE49-F238E27FC236}">
                  <a16:creationId xmlns:a16="http://schemas.microsoft.com/office/drawing/2014/main" id="{3CF5F3EA-18DE-AB45-AB43-1D96E7AC6055}"/>
                </a:ext>
              </a:extLst>
            </p:cNvPr>
            <p:cNvSpPr txBox="1"/>
            <p:nvPr/>
          </p:nvSpPr>
          <p:spPr>
            <a:xfrm>
              <a:off x="7013706" y="5185055"/>
              <a:ext cx="832279" cy="369332"/>
            </a:xfrm>
            <a:prstGeom prst="rect">
              <a:avLst/>
            </a:prstGeom>
            <a:noFill/>
          </p:spPr>
          <p:txBody>
            <a:bodyPr wrap="none" rtlCol="0">
              <a:spAutoFit/>
            </a:bodyPr>
            <a:lstStyle/>
            <a:p>
              <a:r>
                <a:rPr lang="en-GB" dirty="0"/>
                <a:t>350 </a:t>
              </a:r>
              <a:r>
                <a:rPr lang="en-GB" dirty="0" err="1"/>
                <a:t>bp</a:t>
              </a:r>
              <a:endParaRPr lang="en-GB" dirty="0"/>
            </a:p>
          </p:txBody>
        </p:sp>
        <p:sp>
          <p:nvSpPr>
            <p:cNvPr id="56" name="TextBox 55">
              <a:extLst>
                <a:ext uri="{FF2B5EF4-FFF2-40B4-BE49-F238E27FC236}">
                  <a16:creationId xmlns:a16="http://schemas.microsoft.com/office/drawing/2014/main" id="{E80547A1-801D-E34C-AD7D-9EB7DDAE1B21}"/>
                </a:ext>
              </a:extLst>
            </p:cNvPr>
            <p:cNvSpPr txBox="1"/>
            <p:nvPr/>
          </p:nvSpPr>
          <p:spPr>
            <a:xfrm>
              <a:off x="8163544" y="5185055"/>
              <a:ext cx="832279" cy="369332"/>
            </a:xfrm>
            <a:prstGeom prst="rect">
              <a:avLst/>
            </a:prstGeom>
            <a:noFill/>
          </p:spPr>
          <p:txBody>
            <a:bodyPr wrap="none" rtlCol="0">
              <a:spAutoFit/>
            </a:bodyPr>
            <a:lstStyle/>
            <a:p>
              <a:r>
                <a:rPr lang="en-GB" dirty="0"/>
                <a:t>400 </a:t>
              </a:r>
              <a:r>
                <a:rPr lang="en-GB" dirty="0" err="1"/>
                <a:t>bp</a:t>
              </a:r>
              <a:endParaRPr lang="en-GB" dirty="0"/>
            </a:p>
          </p:txBody>
        </p:sp>
        <p:sp>
          <p:nvSpPr>
            <p:cNvPr id="57" name="TextBox 56">
              <a:extLst>
                <a:ext uri="{FF2B5EF4-FFF2-40B4-BE49-F238E27FC236}">
                  <a16:creationId xmlns:a16="http://schemas.microsoft.com/office/drawing/2014/main" id="{CD0FCAC6-4576-1148-808A-481ADE5D4C43}"/>
                </a:ext>
              </a:extLst>
            </p:cNvPr>
            <p:cNvSpPr txBox="1"/>
            <p:nvPr/>
          </p:nvSpPr>
          <p:spPr>
            <a:xfrm>
              <a:off x="5230006" y="6201780"/>
              <a:ext cx="317716" cy="369332"/>
            </a:xfrm>
            <a:prstGeom prst="rect">
              <a:avLst/>
            </a:prstGeom>
            <a:noFill/>
          </p:spPr>
          <p:txBody>
            <a:bodyPr wrap="none" rtlCol="0">
              <a:spAutoFit/>
            </a:bodyPr>
            <a:lstStyle/>
            <a:p>
              <a:r>
                <a:rPr lang="en-GB" dirty="0"/>
                <a:t>A</a:t>
              </a:r>
            </a:p>
          </p:txBody>
        </p:sp>
        <p:sp>
          <p:nvSpPr>
            <p:cNvPr id="58" name="TextBox 57">
              <a:extLst>
                <a:ext uri="{FF2B5EF4-FFF2-40B4-BE49-F238E27FC236}">
                  <a16:creationId xmlns:a16="http://schemas.microsoft.com/office/drawing/2014/main" id="{1D14A1FC-1BE1-684B-B263-20DE420439EA}"/>
                </a:ext>
              </a:extLst>
            </p:cNvPr>
            <p:cNvSpPr txBox="1"/>
            <p:nvPr/>
          </p:nvSpPr>
          <p:spPr>
            <a:xfrm>
              <a:off x="8833564" y="6201781"/>
              <a:ext cx="309700" cy="369332"/>
            </a:xfrm>
            <a:prstGeom prst="rect">
              <a:avLst/>
            </a:prstGeom>
            <a:noFill/>
          </p:spPr>
          <p:txBody>
            <a:bodyPr wrap="none" rtlCol="0">
              <a:spAutoFit/>
            </a:bodyPr>
            <a:lstStyle/>
            <a:p>
              <a:r>
                <a:rPr lang="en-GB" dirty="0"/>
                <a:t>B</a:t>
              </a:r>
            </a:p>
          </p:txBody>
        </p:sp>
        <p:sp>
          <p:nvSpPr>
            <p:cNvPr id="61" name="Rounded Rectangle 60">
              <a:extLst>
                <a:ext uri="{FF2B5EF4-FFF2-40B4-BE49-F238E27FC236}">
                  <a16:creationId xmlns:a16="http://schemas.microsoft.com/office/drawing/2014/main" id="{A717F107-32C1-5C4B-8B8B-CBE6B8E528EC}"/>
                </a:ext>
              </a:extLst>
            </p:cNvPr>
            <p:cNvSpPr/>
            <p:nvPr/>
          </p:nvSpPr>
          <p:spPr>
            <a:xfrm>
              <a:off x="4773881" y="45950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ounded Rectangle 61">
              <a:extLst>
                <a:ext uri="{FF2B5EF4-FFF2-40B4-BE49-F238E27FC236}">
                  <a16:creationId xmlns:a16="http://schemas.microsoft.com/office/drawing/2014/main" id="{ABFB78F9-5EA8-9640-BC02-3C56BC679DBF}"/>
                </a:ext>
              </a:extLst>
            </p:cNvPr>
            <p:cNvSpPr/>
            <p:nvPr/>
          </p:nvSpPr>
          <p:spPr>
            <a:xfrm>
              <a:off x="4889196" y="4509016"/>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a:extLst>
                <a:ext uri="{FF2B5EF4-FFF2-40B4-BE49-F238E27FC236}">
                  <a16:creationId xmlns:a16="http://schemas.microsoft.com/office/drawing/2014/main" id="{3978D501-FC09-6541-8D26-0378C0A77498}"/>
                </a:ext>
              </a:extLst>
            </p:cNvPr>
            <p:cNvSpPr/>
            <p:nvPr/>
          </p:nvSpPr>
          <p:spPr>
            <a:xfrm>
              <a:off x="4859510" y="46755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ounded Rectangle 63">
              <a:extLst>
                <a:ext uri="{FF2B5EF4-FFF2-40B4-BE49-F238E27FC236}">
                  <a16:creationId xmlns:a16="http://schemas.microsoft.com/office/drawing/2014/main" id="{AC08F0F2-A04A-3A46-AB17-C60CB2E39BDA}"/>
                </a:ext>
              </a:extLst>
            </p:cNvPr>
            <p:cNvSpPr/>
            <p:nvPr/>
          </p:nvSpPr>
          <p:spPr>
            <a:xfrm>
              <a:off x="5025750" y="476478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ounded Rectangle 64">
              <a:extLst>
                <a:ext uri="{FF2B5EF4-FFF2-40B4-BE49-F238E27FC236}">
                  <a16:creationId xmlns:a16="http://schemas.microsoft.com/office/drawing/2014/main" id="{C041FE4E-AD76-3A4C-985C-2E927B062449}"/>
                </a:ext>
              </a:extLst>
            </p:cNvPr>
            <p:cNvSpPr/>
            <p:nvPr/>
          </p:nvSpPr>
          <p:spPr>
            <a:xfrm>
              <a:off x="5228389" y="4432513"/>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ounded Rectangle 69">
              <a:extLst>
                <a:ext uri="{FF2B5EF4-FFF2-40B4-BE49-F238E27FC236}">
                  <a16:creationId xmlns:a16="http://schemas.microsoft.com/office/drawing/2014/main" id="{900B8188-FB02-634C-8B9A-2F6D32225A70}"/>
                </a:ext>
              </a:extLst>
            </p:cNvPr>
            <p:cNvSpPr/>
            <p:nvPr/>
          </p:nvSpPr>
          <p:spPr>
            <a:xfrm>
              <a:off x="8476455" y="4585017"/>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ounded Rectangle 72">
              <a:extLst>
                <a:ext uri="{FF2B5EF4-FFF2-40B4-BE49-F238E27FC236}">
                  <a16:creationId xmlns:a16="http://schemas.microsoft.com/office/drawing/2014/main" id="{537D690A-5282-4841-AF7C-4D4486180478}"/>
                </a:ext>
              </a:extLst>
            </p:cNvPr>
            <p:cNvSpPr/>
            <p:nvPr/>
          </p:nvSpPr>
          <p:spPr>
            <a:xfrm>
              <a:off x="9103680" y="437902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ounded Rectangle 75">
              <a:extLst>
                <a:ext uri="{FF2B5EF4-FFF2-40B4-BE49-F238E27FC236}">
                  <a16:creationId xmlns:a16="http://schemas.microsoft.com/office/drawing/2014/main" id="{A6299FD3-830B-F440-B4A1-516787425FA2}"/>
                </a:ext>
              </a:extLst>
            </p:cNvPr>
            <p:cNvSpPr/>
            <p:nvPr/>
          </p:nvSpPr>
          <p:spPr>
            <a:xfrm>
              <a:off x="8878415" y="449108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C25082AC-02A5-5C40-8036-4A8FA16CD2F7}"/>
                </a:ext>
              </a:extLst>
            </p:cNvPr>
            <p:cNvSpPr/>
            <p:nvPr/>
          </p:nvSpPr>
          <p:spPr>
            <a:xfrm>
              <a:off x="8684326" y="4655722"/>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0" name="Straight Arrow Connector 79">
              <a:extLst>
                <a:ext uri="{FF2B5EF4-FFF2-40B4-BE49-F238E27FC236}">
                  <a16:creationId xmlns:a16="http://schemas.microsoft.com/office/drawing/2014/main" id="{B6B0A4EF-ECF7-4D40-A77F-6D3B87C0357B}"/>
                </a:ext>
              </a:extLst>
            </p:cNvPr>
            <p:cNvCxnSpPr>
              <a:cxnSpLocks/>
            </p:cNvCxnSpPr>
            <p:nvPr/>
          </p:nvCxnSpPr>
          <p:spPr>
            <a:xfrm flipH="1">
              <a:off x="9849511" y="4937366"/>
              <a:ext cx="458271" cy="59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Rounded Rectangle 103">
              <a:extLst>
                <a:ext uri="{FF2B5EF4-FFF2-40B4-BE49-F238E27FC236}">
                  <a16:creationId xmlns:a16="http://schemas.microsoft.com/office/drawing/2014/main" id="{9168C57E-C299-AC4B-93D2-C1E67CD5728D}"/>
                </a:ext>
              </a:extLst>
            </p:cNvPr>
            <p:cNvSpPr/>
            <p:nvPr/>
          </p:nvSpPr>
          <p:spPr>
            <a:xfrm>
              <a:off x="7409542" y="465572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FDBCE23-2BBA-D047-A97C-7468428F218A}"/>
                </a:ext>
              </a:extLst>
            </p:cNvPr>
            <p:cNvSpPr/>
            <p:nvPr/>
          </p:nvSpPr>
          <p:spPr>
            <a:xfrm>
              <a:off x="6727388" y="456057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D475C198-A953-A34C-A060-2B1BE86921BE}"/>
                </a:ext>
              </a:extLst>
            </p:cNvPr>
            <p:cNvSpPr/>
            <p:nvPr/>
          </p:nvSpPr>
          <p:spPr>
            <a:xfrm>
              <a:off x="6773851" y="4331541"/>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DB511558-B4CC-E545-A521-FC6BCD29935F}"/>
                </a:ext>
              </a:extLst>
            </p:cNvPr>
            <p:cNvSpPr/>
            <p:nvPr/>
          </p:nvSpPr>
          <p:spPr>
            <a:xfrm>
              <a:off x="7187614" y="442052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48E67F5D-090B-0D4D-BDB6-B5A12860C182}"/>
                </a:ext>
              </a:extLst>
            </p:cNvPr>
            <p:cNvSpPr/>
            <p:nvPr/>
          </p:nvSpPr>
          <p:spPr>
            <a:xfrm>
              <a:off x="7489083" y="453901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3E6CFB58-5DE4-3A46-BB40-9CBA2ECF4151}"/>
                </a:ext>
              </a:extLst>
            </p:cNvPr>
            <p:cNvSpPr/>
            <p:nvPr/>
          </p:nvSpPr>
          <p:spPr>
            <a:xfrm>
              <a:off x="7578335" y="429100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ounded Rectangle 109">
              <a:extLst>
                <a:ext uri="{FF2B5EF4-FFF2-40B4-BE49-F238E27FC236}">
                  <a16:creationId xmlns:a16="http://schemas.microsoft.com/office/drawing/2014/main" id="{77EB386B-6211-D64E-A8F1-A6B338B55111}"/>
                </a:ext>
              </a:extLst>
            </p:cNvPr>
            <p:cNvSpPr/>
            <p:nvPr/>
          </p:nvSpPr>
          <p:spPr>
            <a:xfrm>
              <a:off x="6952342" y="5550392"/>
              <a:ext cx="914400" cy="237506"/>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2" name="Straight Arrow Connector 111">
              <a:extLst>
                <a:ext uri="{FF2B5EF4-FFF2-40B4-BE49-F238E27FC236}">
                  <a16:creationId xmlns:a16="http://schemas.microsoft.com/office/drawing/2014/main" id="{9F5E0668-DE89-3F48-95D3-FDF3B323C02E}"/>
                </a:ext>
              </a:extLst>
            </p:cNvPr>
            <p:cNvCxnSpPr>
              <a:cxnSpLocks/>
              <a:stCxn id="113" idx="1"/>
              <a:endCxn id="110" idx="3"/>
            </p:cNvCxnSpPr>
            <p:nvPr/>
          </p:nvCxnSpPr>
          <p:spPr>
            <a:xfrm flipH="1">
              <a:off x="7866742" y="5663950"/>
              <a:ext cx="2429867" cy="5195"/>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2211F895-3A95-1247-813D-7269BBE4A7DB}"/>
                </a:ext>
              </a:extLst>
            </p:cNvPr>
            <p:cNvSpPr txBox="1"/>
            <p:nvPr/>
          </p:nvSpPr>
          <p:spPr>
            <a:xfrm>
              <a:off x="10296609" y="5479284"/>
              <a:ext cx="1173719" cy="369332"/>
            </a:xfrm>
            <a:prstGeom prst="rect">
              <a:avLst/>
            </a:prstGeom>
            <a:noFill/>
          </p:spPr>
          <p:txBody>
            <a:bodyPr wrap="none" rtlCol="0">
              <a:spAutoFit/>
            </a:bodyPr>
            <a:lstStyle/>
            <a:p>
              <a:r>
                <a:rPr lang="en-GB" dirty="0"/>
                <a:t>Enhancer?</a:t>
              </a:r>
            </a:p>
          </p:txBody>
        </p:sp>
        <p:sp>
          <p:nvSpPr>
            <p:cNvPr id="117" name="Right Arrow 116">
              <a:extLst>
                <a:ext uri="{FF2B5EF4-FFF2-40B4-BE49-F238E27FC236}">
                  <a16:creationId xmlns:a16="http://schemas.microsoft.com/office/drawing/2014/main" id="{4AC88F43-2C0F-A342-9F6C-BB8877A9815D}"/>
                </a:ext>
              </a:extLst>
            </p:cNvPr>
            <p:cNvSpPr/>
            <p:nvPr/>
          </p:nvSpPr>
          <p:spPr>
            <a:xfrm>
              <a:off x="3312450" y="4804556"/>
              <a:ext cx="665018" cy="280585"/>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TextBox 117">
            <a:extLst>
              <a:ext uri="{FF2B5EF4-FFF2-40B4-BE49-F238E27FC236}">
                <a16:creationId xmlns:a16="http://schemas.microsoft.com/office/drawing/2014/main" id="{8415DE34-98A3-834F-88DA-98FA4399C161}"/>
              </a:ext>
            </a:extLst>
          </p:cNvPr>
          <p:cNvSpPr txBox="1"/>
          <p:nvPr/>
        </p:nvSpPr>
        <p:spPr>
          <a:xfrm>
            <a:off x="9849511" y="2453727"/>
            <a:ext cx="1719830" cy="1200329"/>
          </a:xfrm>
          <a:prstGeom prst="rect">
            <a:avLst/>
          </a:prstGeom>
          <a:noFill/>
        </p:spPr>
        <p:txBody>
          <a:bodyPr wrap="none" rtlCol="0">
            <a:spAutoFit/>
          </a:bodyPr>
          <a:lstStyle/>
          <a:p>
            <a:pPr algn="ctr"/>
            <a:r>
              <a:rPr lang="en-GB" sz="2400" b="1" u="sng" dirty="0"/>
              <a:t>Tools:</a:t>
            </a:r>
          </a:p>
          <a:p>
            <a:pPr algn="ctr"/>
            <a:r>
              <a:rPr lang="en-GB" sz="2400" dirty="0"/>
              <a:t>STAR aligner</a:t>
            </a:r>
          </a:p>
          <a:p>
            <a:pPr algn="ctr"/>
            <a:r>
              <a:rPr lang="en-GB" sz="2400" dirty="0"/>
              <a:t>Bowtie</a:t>
            </a:r>
          </a:p>
        </p:txBody>
      </p:sp>
      <p:sp>
        <p:nvSpPr>
          <p:cNvPr id="4" name="Slide Number Placeholder 3">
            <a:extLst>
              <a:ext uri="{FF2B5EF4-FFF2-40B4-BE49-F238E27FC236}">
                <a16:creationId xmlns:a16="http://schemas.microsoft.com/office/drawing/2014/main" id="{6791ED5B-3845-C746-919B-19F9F7833EF4}"/>
              </a:ext>
            </a:extLst>
          </p:cNvPr>
          <p:cNvSpPr>
            <a:spLocks noGrp="1"/>
          </p:cNvSpPr>
          <p:nvPr>
            <p:ph type="sldNum" sz="quarter" idx="12"/>
          </p:nvPr>
        </p:nvSpPr>
        <p:spPr/>
        <p:txBody>
          <a:bodyPr/>
          <a:lstStyle/>
          <a:p>
            <a:fld id="{FE1C72F9-1132-3C4A-93C5-CF217ED18781}" type="slidenum">
              <a:rPr lang="en-GB" smtClean="0"/>
              <a:t>8</a:t>
            </a:fld>
            <a:endParaRPr lang="en-GB"/>
          </a:p>
        </p:txBody>
      </p:sp>
    </p:spTree>
    <p:extLst>
      <p:ext uri="{BB962C8B-B14F-4D97-AF65-F5344CB8AC3E}">
        <p14:creationId xmlns:p14="http://schemas.microsoft.com/office/powerpoint/2010/main" val="367500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9F291-3B26-D940-99AE-899B36EE7340}"/>
              </a:ext>
            </a:extLst>
          </p:cNvPr>
          <p:cNvSpPr>
            <a:spLocks noGrp="1"/>
          </p:cNvSpPr>
          <p:nvPr>
            <p:ph type="title"/>
          </p:nvPr>
        </p:nvSpPr>
        <p:spPr/>
        <p:txBody>
          <a:bodyPr/>
          <a:lstStyle/>
          <a:p>
            <a:r>
              <a:rPr lang="en-US" dirty="0"/>
              <a:t>Sequence Alignment Map - </a:t>
            </a:r>
            <a:r>
              <a:rPr lang="en-GB" dirty="0"/>
              <a:t>Sam/Bam file</a:t>
            </a:r>
          </a:p>
        </p:txBody>
      </p:sp>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825625"/>
            <a:ext cx="10515600" cy="4185708"/>
          </a:xfrm>
        </p:spPr>
        <p:txBody>
          <a:bodyPr/>
          <a:lstStyle/>
          <a:p>
            <a:pPr marL="0" indent="0">
              <a:buNone/>
            </a:pPr>
            <a:r>
              <a:rPr lang="en-US" dirty="0"/>
              <a:t>SAM format is a generic format for storing large nucleotide sequence alignments</a:t>
            </a:r>
          </a:p>
          <a:p>
            <a:pPr marL="0" indent="0">
              <a:buNone/>
            </a:pPr>
            <a:endParaRPr lang="en-US" dirty="0"/>
          </a:p>
          <a:p>
            <a:pPr marL="0" indent="0">
              <a:buNone/>
            </a:pPr>
            <a:r>
              <a:rPr lang="en-GB" dirty="0"/>
              <a:t>BAM file is the compressed version </a:t>
            </a:r>
            <a:r>
              <a:rPr lang="en-GB" dirty="0">
                <a:sym typeface="Wingdings" pitchFamily="2" charset="2"/>
              </a:rPr>
              <a:t> Otherwise the files can be huge!</a:t>
            </a:r>
          </a:p>
          <a:p>
            <a:pPr marL="0" indent="0">
              <a:buNone/>
            </a:pPr>
            <a:endParaRPr lang="en-GB" dirty="0">
              <a:sym typeface="Wingdings" pitchFamily="2" charset="2"/>
            </a:endParaRPr>
          </a:p>
          <a:p>
            <a:pPr marL="0" indent="0">
              <a:buNone/>
            </a:pPr>
            <a:r>
              <a:rPr lang="en-GB" dirty="0">
                <a:sym typeface="Wingdings" pitchFamily="2" charset="2"/>
              </a:rPr>
              <a:t>Tools: </a:t>
            </a:r>
            <a:r>
              <a:rPr lang="en-GB" dirty="0" err="1">
                <a:sym typeface="Wingdings" pitchFamily="2" charset="2"/>
              </a:rPr>
              <a:t>samtools</a:t>
            </a:r>
            <a:endParaRPr lang="en-GB" dirty="0">
              <a:sym typeface="Wingdings" pitchFamily="2" charset="2"/>
            </a:endParaRPr>
          </a:p>
          <a:p>
            <a:pPr marL="0" indent="0">
              <a:buNone/>
            </a:pPr>
            <a:endParaRPr lang="en-GB" dirty="0">
              <a:sym typeface="Wingdings" pitchFamily="2" charset="2"/>
            </a:endParaRPr>
          </a:p>
          <a:p>
            <a:pPr marL="0" indent="0">
              <a:buNone/>
            </a:pPr>
            <a:r>
              <a:rPr lang="en-GB" dirty="0">
                <a:sym typeface="Wingdings" pitchFamily="2" charset="2"/>
              </a:rPr>
              <a:t>A SAM file looks like this…</a:t>
            </a:r>
          </a:p>
          <a:p>
            <a:pPr marL="0" indent="0">
              <a:buNone/>
            </a:pPr>
            <a:endParaRPr lang="en-GB" dirty="0">
              <a:sym typeface="Wingdings" pitchFamily="2" charset="2"/>
            </a:endParaRPr>
          </a:p>
        </p:txBody>
      </p:sp>
      <p:sp>
        <p:nvSpPr>
          <p:cNvPr id="4" name="Slide Number Placeholder 3">
            <a:extLst>
              <a:ext uri="{FF2B5EF4-FFF2-40B4-BE49-F238E27FC236}">
                <a16:creationId xmlns:a16="http://schemas.microsoft.com/office/drawing/2014/main" id="{1875C479-7B36-BB40-8DD8-83154327F921}"/>
              </a:ext>
            </a:extLst>
          </p:cNvPr>
          <p:cNvSpPr>
            <a:spLocks noGrp="1"/>
          </p:cNvSpPr>
          <p:nvPr>
            <p:ph type="sldNum" sz="quarter" idx="12"/>
          </p:nvPr>
        </p:nvSpPr>
        <p:spPr/>
        <p:txBody>
          <a:bodyPr/>
          <a:lstStyle/>
          <a:p>
            <a:fld id="{FE1C72F9-1132-3C4A-93C5-CF217ED18781}" type="slidenum">
              <a:rPr lang="en-GB" smtClean="0"/>
              <a:t>9</a:t>
            </a:fld>
            <a:endParaRPr lang="en-GB"/>
          </a:p>
        </p:txBody>
      </p:sp>
    </p:spTree>
    <p:extLst>
      <p:ext uri="{BB962C8B-B14F-4D97-AF65-F5344CB8AC3E}">
        <p14:creationId xmlns:p14="http://schemas.microsoft.com/office/powerpoint/2010/main" val="203169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10787</TotalTime>
  <Words>2020</Words>
  <Application>Microsoft Macintosh PowerPoint</Application>
  <PresentationFormat>Widescreen</PresentationFormat>
  <Paragraphs>282</Paragraphs>
  <Slides>16</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Andale Mono</vt:lpstr>
      <vt:lpstr>Arial</vt:lpstr>
      <vt:lpstr>Calibri</vt:lpstr>
      <vt:lpstr>Calibri Light</vt:lpstr>
      <vt:lpstr>Office Theme</vt:lpstr>
      <vt:lpstr>Data pre-processing</vt:lpstr>
      <vt:lpstr>Agenda</vt:lpstr>
      <vt:lpstr>File formats</vt:lpstr>
      <vt:lpstr>PowerPoint Presentation</vt:lpstr>
      <vt:lpstr>Workflow</vt:lpstr>
      <vt:lpstr>Fasta format</vt:lpstr>
      <vt:lpstr>FastQ. Raw read file format</vt:lpstr>
      <vt:lpstr>Alignment. Traditional mapping</vt:lpstr>
      <vt:lpstr>Sequence Alignment Map - Sam/Bam file</vt:lpstr>
      <vt:lpstr>Sam file format</vt:lpstr>
      <vt:lpstr>Samtools flagstat</vt:lpstr>
      <vt:lpstr>Read count tables</vt:lpstr>
      <vt:lpstr>Pseudomapping &amp;  quantification</vt:lpstr>
      <vt:lpstr>FastQC and MultiQC reports</vt:lpstr>
      <vt:lpstr>Workflow</vt:lpstr>
      <vt:lpstr>Summarised workflow.     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pre-processing:  key concepts</dc:title>
  <dc:creator>Jose Alejandro Romero Herrera</dc:creator>
  <cp:lastModifiedBy>Jose Alejandro Herrera Romero</cp:lastModifiedBy>
  <cp:revision>79</cp:revision>
  <dcterms:created xsi:type="dcterms:W3CDTF">2020-06-19T07:54:51Z</dcterms:created>
  <dcterms:modified xsi:type="dcterms:W3CDTF">2021-08-10T12:12:03Z</dcterms:modified>
</cp:coreProperties>
</file>